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5"/>
  </p:notesMasterIdLst>
  <p:sldIdLst>
    <p:sldId id="257" r:id="rId2"/>
    <p:sldId id="266" r:id="rId3"/>
    <p:sldId id="276" r:id="rId4"/>
    <p:sldId id="277" r:id="rId5"/>
    <p:sldId id="279" r:id="rId6"/>
    <p:sldId id="287" r:id="rId7"/>
    <p:sldId id="335" r:id="rId8"/>
    <p:sldId id="298" r:id="rId9"/>
    <p:sldId id="318" r:id="rId10"/>
    <p:sldId id="288" r:id="rId11"/>
    <p:sldId id="289" r:id="rId12"/>
    <p:sldId id="336" r:id="rId13"/>
    <p:sldId id="341" r:id="rId14"/>
    <p:sldId id="337" r:id="rId15"/>
    <p:sldId id="360" r:id="rId16"/>
    <p:sldId id="339" r:id="rId17"/>
    <p:sldId id="340" r:id="rId18"/>
    <p:sldId id="294" r:id="rId19"/>
    <p:sldId id="355" r:id="rId20"/>
    <p:sldId id="306" r:id="rId21"/>
    <p:sldId id="269" r:id="rId22"/>
    <p:sldId id="307" r:id="rId23"/>
    <p:sldId id="296" r:id="rId24"/>
    <p:sldId id="316" r:id="rId25"/>
    <p:sldId id="331" r:id="rId26"/>
    <p:sldId id="319" r:id="rId27"/>
    <p:sldId id="330" r:id="rId28"/>
    <p:sldId id="329" r:id="rId29"/>
    <p:sldId id="258" r:id="rId30"/>
    <p:sldId id="356" r:id="rId31"/>
    <p:sldId id="333" r:id="rId32"/>
    <p:sldId id="282" r:id="rId33"/>
    <p:sldId id="259" r:id="rId34"/>
    <p:sldId id="304" r:id="rId35"/>
    <p:sldId id="357" r:id="rId36"/>
    <p:sldId id="286" r:id="rId37"/>
    <p:sldId id="261" r:id="rId38"/>
    <p:sldId id="260" r:id="rId39"/>
    <p:sldId id="300" r:id="rId40"/>
    <p:sldId id="352" r:id="rId41"/>
    <p:sldId id="343" r:id="rId42"/>
    <p:sldId id="320" r:id="rId43"/>
    <p:sldId id="303" r:id="rId44"/>
    <p:sldId id="302" r:id="rId45"/>
    <p:sldId id="358" r:id="rId46"/>
    <p:sldId id="359" r:id="rId47"/>
    <p:sldId id="299" r:id="rId48"/>
    <p:sldId id="263" r:id="rId49"/>
    <p:sldId id="347" r:id="rId50"/>
    <p:sldId id="344" r:id="rId51"/>
    <p:sldId id="283" r:id="rId52"/>
    <p:sldId id="322" r:id="rId53"/>
    <p:sldId id="323"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38" autoAdjust="0"/>
    <p:restoredTop sz="86420"/>
  </p:normalViewPr>
  <p:slideViewPr>
    <p:cSldViewPr snapToGrid="0" snapToObjects="1">
      <p:cViewPr varScale="1">
        <p:scale>
          <a:sx n="71" d="100"/>
          <a:sy n="71" d="100"/>
        </p:scale>
        <p:origin x="1464" y="6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27CA52-1ACC-1344-90A4-6AB164CBEDD0}" type="datetimeFigureOut">
              <a:rPr lang="en-US" smtClean="0"/>
              <a:t>7/18/2023</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7A1B92-7784-A145-9713-69F07AE019D2}" type="slidenum">
              <a:rPr lang="en-US" smtClean="0"/>
              <a:t>‹#›</a:t>
            </a:fld>
            <a:endParaRPr lang="en-US" dirty="0"/>
          </a:p>
        </p:txBody>
      </p:sp>
    </p:spTree>
    <p:extLst>
      <p:ext uri="{BB962C8B-B14F-4D97-AF65-F5344CB8AC3E}">
        <p14:creationId xmlns:p14="http://schemas.microsoft.com/office/powerpoint/2010/main" val="3271243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Professor Ophthalmology &amp; Neurology</a:t>
            </a:r>
          </a:p>
          <a:p>
            <a:r>
              <a:rPr lang="en-US" dirty="0"/>
              <a:t>Exclusively practice Neuro-ophthalmology x 31 yrs</a:t>
            </a:r>
          </a:p>
          <a:p>
            <a:r>
              <a:rPr lang="en-US" dirty="0"/>
              <a:t>I will be speaking on the subject of visual snow which most of us have never heard of but some may know of someone who has it, you may even have it but didn't want to discuss it, but hopefully you will be more knowledgeable when someone walks into your practice</a:t>
            </a:r>
          </a:p>
        </p:txBody>
      </p:sp>
      <p:sp>
        <p:nvSpPr>
          <p:cNvPr id="4" name="Slide Number Placeholder 3"/>
          <p:cNvSpPr>
            <a:spLocks noGrp="1"/>
          </p:cNvSpPr>
          <p:nvPr>
            <p:ph type="sldNum" sz="quarter" idx="5"/>
          </p:nvPr>
        </p:nvSpPr>
        <p:spPr/>
        <p:txBody>
          <a:bodyPr/>
          <a:lstStyle/>
          <a:p>
            <a:fld id="{6F7A1B92-7784-A145-9713-69F07AE019D2}" type="slidenum">
              <a:rPr lang="en-US" smtClean="0"/>
              <a:t>1</a:t>
            </a:fld>
            <a:endParaRPr lang="en-US" dirty="0"/>
          </a:p>
        </p:txBody>
      </p:sp>
    </p:spTree>
    <p:extLst>
      <p:ext uri="{BB962C8B-B14F-4D97-AF65-F5344CB8AC3E}">
        <p14:creationId xmlns:p14="http://schemas.microsoft.com/office/powerpoint/2010/main" val="4022585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7A1B92-7784-A145-9713-69F07AE019D2}" type="slidenum">
              <a:rPr lang="en-US" smtClean="0"/>
              <a:t>2</a:t>
            </a:fld>
            <a:endParaRPr lang="en-US" dirty="0"/>
          </a:p>
        </p:txBody>
      </p:sp>
    </p:spTree>
    <p:extLst>
      <p:ext uri="{BB962C8B-B14F-4D97-AF65-F5344CB8AC3E}">
        <p14:creationId xmlns:p14="http://schemas.microsoft.com/office/powerpoint/2010/main" val="3550480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Evrielle smith MRN 14855564</a:t>
            </a:r>
          </a:p>
        </p:txBody>
      </p:sp>
      <p:sp>
        <p:nvSpPr>
          <p:cNvPr id="4" name="Slide Number Placeholder 3"/>
          <p:cNvSpPr>
            <a:spLocks noGrp="1"/>
          </p:cNvSpPr>
          <p:nvPr>
            <p:ph type="sldNum" sz="quarter" idx="5"/>
          </p:nvPr>
        </p:nvSpPr>
        <p:spPr/>
        <p:txBody>
          <a:bodyPr/>
          <a:lstStyle/>
          <a:p>
            <a:fld id="{6F7A1B92-7784-A145-9713-69F07AE019D2}" type="slidenum">
              <a:rPr lang="en-US" smtClean="0"/>
              <a:t>3</a:t>
            </a:fld>
            <a:endParaRPr lang="en-US" dirty="0"/>
          </a:p>
        </p:txBody>
      </p:sp>
    </p:spTree>
    <p:extLst>
      <p:ext uri="{BB962C8B-B14F-4D97-AF65-F5344CB8AC3E}">
        <p14:creationId xmlns:p14="http://schemas.microsoft.com/office/powerpoint/2010/main" val="1828318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7A1B92-7784-A145-9713-69F07AE019D2}" type="slidenum">
              <a:rPr lang="en-US" smtClean="0"/>
              <a:t>5</a:t>
            </a:fld>
            <a:endParaRPr lang="en-US" dirty="0"/>
          </a:p>
        </p:txBody>
      </p:sp>
    </p:spTree>
    <p:extLst>
      <p:ext uri="{BB962C8B-B14F-4D97-AF65-F5344CB8AC3E}">
        <p14:creationId xmlns:p14="http://schemas.microsoft.com/office/powerpoint/2010/main" val="2760133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C89141F6-BD36-4749-B8AE-1A54A2C987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30B8779F-8607-8048-8ACA-A44F46322D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Before we talk about this patient’s specific diagnosis, it’s important to understand there is a differential diagnosis and a variety of things that can cause spots and dots, some benign and some not so benign</a:t>
            </a:r>
          </a:p>
          <a:p>
            <a:pPr eaLnBrk="1" hangingPunct="1">
              <a:spcBef>
                <a:spcPct val="0"/>
              </a:spcBef>
            </a:pPr>
            <a:endParaRPr lang="en-US" altLang="en-US" dirty="0"/>
          </a:p>
          <a:p>
            <a:pPr eaLnBrk="1" hangingPunct="1">
              <a:spcBef>
                <a:spcPct val="0"/>
              </a:spcBef>
            </a:pPr>
            <a:r>
              <a:rPr lang="en-US" altLang="en-US" dirty="0"/>
              <a:t>Entoptic :  images that arise from within the eye such as vitreous floaters or the retinal circulation that casts a shadow onto the photoreceptors.  </a:t>
            </a:r>
          </a:p>
          <a:p>
            <a:pPr eaLnBrk="1" hangingPunct="1">
              <a:spcBef>
                <a:spcPct val="0"/>
              </a:spcBef>
            </a:pPr>
            <a:endParaRPr lang="en-US" altLang="en-US" dirty="0"/>
          </a:p>
          <a:p>
            <a:pPr eaLnBrk="1" hangingPunct="1">
              <a:spcBef>
                <a:spcPct val="0"/>
              </a:spcBef>
            </a:pPr>
            <a:r>
              <a:rPr lang="en-US" altLang="en-US" dirty="0"/>
              <a:t>Blue Field Phenomenon is </a:t>
            </a:r>
          </a:p>
        </p:txBody>
      </p:sp>
      <p:sp>
        <p:nvSpPr>
          <p:cNvPr id="19460" name="Slide Number Placeholder 3">
            <a:extLst>
              <a:ext uri="{FF2B5EF4-FFF2-40B4-BE49-F238E27FC236}">
                <a16:creationId xmlns:a16="http://schemas.microsoft.com/office/drawing/2014/main" id="{85037E39-EA0E-434A-B056-FEC7753E08C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3A1616D2-7A5D-FB40-B482-4CC41B9C936E}" type="slidenum">
              <a:rPr lang="en-US" altLang="en-US">
                <a:latin typeface="Calibri" panose="020F0502020204030204" pitchFamily="34" charset="0"/>
              </a:rPr>
              <a:pPr eaLnBrk="1" hangingPunct="1"/>
              <a:t>6</a:t>
            </a:fld>
            <a:endParaRPr lang="en-US" altLang="en-US" dirty="0">
              <a:latin typeface="Calibri" panose="020F0502020204030204" pitchFamily="34" charset="0"/>
            </a:endParaRPr>
          </a:p>
        </p:txBody>
      </p:sp>
    </p:spTree>
    <p:extLst>
      <p:ext uri="{BB962C8B-B14F-4D97-AF65-F5344CB8AC3E}">
        <p14:creationId xmlns:p14="http://schemas.microsoft.com/office/powerpoint/2010/main" val="221140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7A1B92-7784-A145-9713-69F07AE019D2}" type="slidenum">
              <a:rPr lang="en-US" smtClean="0"/>
              <a:t>7</a:t>
            </a:fld>
            <a:endParaRPr lang="en-US" dirty="0"/>
          </a:p>
        </p:txBody>
      </p:sp>
    </p:spTree>
    <p:extLst>
      <p:ext uri="{BB962C8B-B14F-4D97-AF65-F5344CB8AC3E}">
        <p14:creationId xmlns:p14="http://schemas.microsoft.com/office/powerpoint/2010/main" val="1762308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 cells don’t absorb blue light</a:t>
            </a:r>
          </a:p>
          <a:p>
            <a:r>
              <a:rPr lang="en-US" dirty="0"/>
              <a:t>Red cells do absorb blue light</a:t>
            </a:r>
          </a:p>
        </p:txBody>
      </p:sp>
      <p:sp>
        <p:nvSpPr>
          <p:cNvPr id="4" name="Slide Number Placeholder 3"/>
          <p:cNvSpPr>
            <a:spLocks noGrp="1"/>
          </p:cNvSpPr>
          <p:nvPr>
            <p:ph type="sldNum" sz="quarter" idx="5"/>
          </p:nvPr>
        </p:nvSpPr>
        <p:spPr/>
        <p:txBody>
          <a:bodyPr/>
          <a:lstStyle/>
          <a:p>
            <a:fld id="{6F7A1B92-7784-A145-9713-69F07AE019D2}" type="slidenum">
              <a:rPr lang="en-US" smtClean="0"/>
              <a:t>8</a:t>
            </a:fld>
            <a:endParaRPr lang="en-US" dirty="0"/>
          </a:p>
        </p:txBody>
      </p:sp>
    </p:spTree>
    <p:extLst>
      <p:ext uri="{BB962C8B-B14F-4D97-AF65-F5344CB8AC3E}">
        <p14:creationId xmlns:p14="http://schemas.microsoft.com/office/powerpoint/2010/main" val="3045355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white cells are larger than the red cells and they nearly fill the capillary .</a:t>
            </a:r>
          </a:p>
          <a:p>
            <a:r>
              <a:rPr lang="en-US" dirty="0"/>
              <a:t>White cells and the space in front of the white cells allows the blue light to pass through but the red cells bunch up and cause a dark streak behind it.</a:t>
            </a:r>
          </a:p>
        </p:txBody>
      </p:sp>
      <p:sp>
        <p:nvSpPr>
          <p:cNvPr id="4" name="Slide Number Placeholder 3"/>
          <p:cNvSpPr>
            <a:spLocks noGrp="1"/>
          </p:cNvSpPr>
          <p:nvPr>
            <p:ph type="sldNum" sz="quarter" idx="5"/>
          </p:nvPr>
        </p:nvSpPr>
        <p:spPr/>
        <p:txBody>
          <a:bodyPr/>
          <a:lstStyle/>
          <a:p>
            <a:fld id="{6F7A1B92-7784-A145-9713-69F07AE019D2}" type="slidenum">
              <a:rPr lang="en-US" smtClean="0"/>
              <a:t>9</a:t>
            </a:fld>
            <a:endParaRPr lang="en-US" dirty="0"/>
          </a:p>
        </p:txBody>
      </p:sp>
    </p:spTree>
    <p:extLst>
      <p:ext uri="{BB962C8B-B14F-4D97-AF65-F5344CB8AC3E}">
        <p14:creationId xmlns:p14="http://schemas.microsoft.com/office/powerpoint/2010/main" val="3588894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PHosphen</a:t>
            </a:r>
          </a:p>
        </p:txBody>
      </p:sp>
      <p:sp>
        <p:nvSpPr>
          <p:cNvPr id="4" name="Slide Number Placeholder 3"/>
          <p:cNvSpPr>
            <a:spLocks noGrp="1"/>
          </p:cNvSpPr>
          <p:nvPr>
            <p:ph type="sldNum" sz="quarter" idx="5"/>
          </p:nvPr>
        </p:nvSpPr>
        <p:spPr/>
        <p:txBody>
          <a:bodyPr/>
          <a:lstStyle/>
          <a:p>
            <a:fld id="{6F7A1B92-7784-A145-9713-69F07AE019D2}" type="slidenum">
              <a:rPr lang="en-US" smtClean="0"/>
              <a:t>10</a:t>
            </a:fld>
            <a:endParaRPr lang="en-US" dirty="0"/>
          </a:p>
        </p:txBody>
      </p:sp>
    </p:spTree>
    <p:extLst>
      <p:ext uri="{BB962C8B-B14F-4D97-AF65-F5344CB8AC3E}">
        <p14:creationId xmlns:p14="http://schemas.microsoft.com/office/powerpoint/2010/main" val="1567059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7A1B92-7784-A145-9713-69F07AE019D2}" type="slidenum">
              <a:rPr lang="en-US" smtClean="0"/>
              <a:t>11</a:t>
            </a:fld>
            <a:endParaRPr lang="en-US" dirty="0"/>
          </a:p>
        </p:txBody>
      </p:sp>
    </p:spTree>
    <p:extLst>
      <p:ext uri="{BB962C8B-B14F-4D97-AF65-F5344CB8AC3E}">
        <p14:creationId xmlns:p14="http://schemas.microsoft.com/office/powerpoint/2010/main" val="792419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Visual aura that typically lasts 15-30 minutes, can manifest as small bright lights, blind spots, static/foggy vision, or a crescent-shaped scintillating scotoma that expands and is surrounds by flashes of light or zigzags.  It can enlarge, migrate </a:t>
            </a:r>
          </a:p>
        </p:txBody>
      </p:sp>
      <p:sp>
        <p:nvSpPr>
          <p:cNvPr id="4" name="Slide Number Placeholder 3"/>
          <p:cNvSpPr>
            <a:spLocks noGrp="1"/>
          </p:cNvSpPr>
          <p:nvPr>
            <p:ph type="sldNum" sz="quarter" idx="5"/>
          </p:nvPr>
        </p:nvSpPr>
        <p:spPr/>
        <p:txBody>
          <a:bodyPr/>
          <a:lstStyle/>
          <a:p>
            <a:fld id="{6F7A1B92-7784-A145-9713-69F07AE019D2}" type="slidenum">
              <a:rPr lang="en-US" smtClean="0"/>
              <a:t>12</a:t>
            </a:fld>
            <a:endParaRPr lang="en-US" dirty="0"/>
          </a:p>
        </p:txBody>
      </p:sp>
    </p:spTree>
    <p:extLst>
      <p:ext uri="{BB962C8B-B14F-4D97-AF65-F5344CB8AC3E}">
        <p14:creationId xmlns:p14="http://schemas.microsoft.com/office/powerpoint/2010/main" val="2481237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latin typeface="Arial" panose="020B0604020202020204" pitchFamily="34" charset="0"/>
                <a:ea typeface="msgothic" charset="0"/>
                <a:cs typeface="msgothic" charset="0"/>
              </a:rPr>
              <a:t>Multiple bright colored small spots, circles, balls, (but can be triangles, rectangles) flashing, can multiply and increased in size; may progress and spread to other parts of the brain; the images can spin, rotate; most last 5-30 sec although they can last minutes; can be daily, diurnal ; often no precipitating factors but could be from exercise, hunger, darkness, non-flickering lights, xs alcohol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dirty="0">
              <a:latin typeface="Arial" panose="020B0604020202020204" pitchFamily="34" charset="0"/>
              <a:ea typeface="msgothic" charset="0"/>
              <a:cs typeface="msgothic"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latin typeface="Arial" panose="020B0604020202020204" pitchFamily="34" charset="0"/>
                <a:ea typeface="msgothic" charset="0"/>
                <a:cs typeface="msgothic" charset="0"/>
              </a:rPr>
              <a:t>(A) Elementary visual hallucinations as perceived and drawn by eight of the nine patients with IOEVH. First and second row from left to right: the illustrations of patients 1 to 6 are consecutively presented. Third row from left to right: the illustrations of patient 7 (left) and 8 at onset (middle) and just before progressing to loss of consciousness and GTCS (right). (B) From video-EEG recordings. First row: high amplitude occipital paroxysms from video-EEG of patient 3. They were immediately activated by closing the eyes and persisted as long as the eyes were closed. Opening the eyes immediately eliminated the occipital paroxysms for as long as the eyes were opened. The occipital paroxysms were similarly activated in conditions of elimination of fixation and central vision (darkness, vision through goggles covered with semitransparent tape) and inhibited in conditions that these were preserved (fixation off sensitivity). Second row: low amplitude, occipital fast rhythms intermixed with spikes from video-EEG of patient 6. These occurred immediately after closing the eyes. They did not persist during the remaining period that the eyes were closed. Contrary to the occipital paroxysms of patient 3, they were eliminated in darkness and the patient also had time locked occipital spikes induced by intermittent photic stimulation.</a:t>
            </a:r>
          </a:p>
          <a:p>
            <a:endParaRPr lang="en-US" dirty="0"/>
          </a:p>
        </p:txBody>
      </p:sp>
      <p:sp>
        <p:nvSpPr>
          <p:cNvPr id="4" name="Slide Number Placeholder 3"/>
          <p:cNvSpPr>
            <a:spLocks noGrp="1"/>
          </p:cNvSpPr>
          <p:nvPr>
            <p:ph type="sldNum" sz="quarter" idx="5"/>
          </p:nvPr>
        </p:nvSpPr>
        <p:spPr/>
        <p:txBody>
          <a:bodyPr/>
          <a:lstStyle/>
          <a:p>
            <a:fld id="{6F7A1B92-7784-A145-9713-69F07AE019D2}" type="slidenum">
              <a:rPr lang="en-US" smtClean="0"/>
              <a:t>14</a:t>
            </a:fld>
            <a:endParaRPr lang="en-US" dirty="0"/>
          </a:p>
        </p:txBody>
      </p:sp>
    </p:spTree>
    <p:extLst>
      <p:ext uri="{BB962C8B-B14F-4D97-AF65-F5344CB8AC3E}">
        <p14:creationId xmlns:p14="http://schemas.microsoft.com/office/powerpoint/2010/main" val="1963443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7A1B92-7784-A145-9713-69F07AE019D2}" type="slidenum">
              <a:rPr lang="en-US" smtClean="0"/>
              <a:t>15</a:t>
            </a:fld>
            <a:endParaRPr lang="en-US" dirty="0"/>
          </a:p>
        </p:txBody>
      </p:sp>
    </p:spTree>
    <p:extLst>
      <p:ext uri="{BB962C8B-B14F-4D97-AF65-F5344CB8AC3E}">
        <p14:creationId xmlns:p14="http://schemas.microsoft.com/office/powerpoint/2010/main" val="3331777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7A1B92-7784-A145-9713-69F07AE019D2}" type="slidenum">
              <a:rPr lang="en-US" smtClean="0"/>
              <a:t>16</a:t>
            </a:fld>
            <a:endParaRPr lang="en-US" dirty="0"/>
          </a:p>
        </p:txBody>
      </p:sp>
    </p:spTree>
    <p:extLst>
      <p:ext uri="{BB962C8B-B14F-4D97-AF65-F5344CB8AC3E}">
        <p14:creationId xmlns:p14="http://schemas.microsoft.com/office/powerpoint/2010/main" val="33614894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7A1B92-7784-A145-9713-69F07AE019D2}" type="slidenum">
              <a:rPr lang="en-US" smtClean="0"/>
              <a:t>18</a:t>
            </a:fld>
            <a:endParaRPr lang="en-US" dirty="0"/>
          </a:p>
        </p:txBody>
      </p:sp>
    </p:spTree>
    <p:extLst>
      <p:ext uri="{BB962C8B-B14F-4D97-AF65-F5344CB8AC3E}">
        <p14:creationId xmlns:p14="http://schemas.microsoft.com/office/powerpoint/2010/main" val="808157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knows about visual snow?  Well, everyone except physicians apparently.  Twitter, Youtube, Reddit, Pinterest, even Ringo Starr and Cosmo magazine.  As a result of this explosion of info, we are now getting 1-2 pts a week, people emailing us, and we need to know about this entity.</a:t>
            </a:r>
          </a:p>
        </p:txBody>
      </p:sp>
      <p:sp>
        <p:nvSpPr>
          <p:cNvPr id="4" name="Slide Number Placeholder 3"/>
          <p:cNvSpPr>
            <a:spLocks noGrp="1"/>
          </p:cNvSpPr>
          <p:nvPr>
            <p:ph type="sldNum" sz="quarter" idx="5"/>
          </p:nvPr>
        </p:nvSpPr>
        <p:spPr/>
        <p:txBody>
          <a:bodyPr/>
          <a:lstStyle/>
          <a:p>
            <a:fld id="{6F7A1B92-7784-A145-9713-69F07AE019D2}" type="slidenum">
              <a:rPr lang="en-US" smtClean="0"/>
              <a:t>19</a:t>
            </a:fld>
            <a:endParaRPr lang="en-US" dirty="0"/>
          </a:p>
        </p:txBody>
      </p:sp>
    </p:spTree>
    <p:extLst>
      <p:ext uri="{BB962C8B-B14F-4D97-AF65-F5344CB8AC3E}">
        <p14:creationId xmlns:p14="http://schemas.microsoft.com/office/powerpoint/2010/main" val="2203313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Typically black and white</a:t>
            </a:r>
          </a:p>
        </p:txBody>
      </p:sp>
      <p:sp>
        <p:nvSpPr>
          <p:cNvPr id="4" name="Slide Number Placeholder 3"/>
          <p:cNvSpPr>
            <a:spLocks noGrp="1"/>
          </p:cNvSpPr>
          <p:nvPr>
            <p:ph type="sldNum" sz="quarter" idx="5"/>
          </p:nvPr>
        </p:nvSpPr>
        <p:spPr/>
        <p:txBody>
          <a:bodyPr/>
          <a:lstStyle/>
          <a:p>
            <a:fld id="{6F7A1B92-7784-A145-9713-69F07AE019D2}" type="slidenum">
              <a:rPr lang="en-US" smtClean="0"/>
              <a:t>20</a:t>
            </a:fld>
            <a:endParaRPr lang="en-US" dirty="0"/>
          </a:p>
        </p:txBody>
      </p:sp>
    </p:spTree>
    <p:extLst>
      <p:ext uri="{BB962C8B-B14F-4D97-AF65-F5344CB8AC3E}">
        <p14:creationId xmlns:p14="http://schemas.microsoft.com/office/powerpoint/2010/main" val="1466816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sometimes has color, and can have superimposed visual imagery</a:t>
            </a:r>
          </a:p>
        </p:txBody>
      </p:sp>
      <p:sp>
        <p:nvSpPr>
          <p:cNvPr id="4" name="Slide Number Placeholder 3"/>
          <p:cNvSpPr>
            <a:spLocks noGrp="1"/>
          </p:cNvSpPr>
          <p:nvPr>
            <p:ph type="sldNum" sz="quarter" idx="5"/>
          </p:nvPr>
        </p:nvSpPr>
        <p:spPr/>
        <p:txBody>
          <a:bodyPr/>
          <a:lstStyle/>
          <a:p>
            <a:fld id="{6F7A1B92-7784-A145-9713-69F07AE019D2}" type="slidenum">
              <a:rPr lang="en-US" smtClean="0"/>
              <a:t>21</a:t>
            </a:fld>
            <a:endParaRPr lang="en-US" dirty="0"/>
          </a:p>
        </p:txBody>
      </p:sp>
    </p:spTree>
    <p:extLst>
      <p:ext uri="{BB962C8B-B14F-4D97-AF65-F5344CB8AC3E}">
        <p14:creationId xmlns:p14="http://schemas.microsoft.com/office/powerpoint/2010/main" val="3818838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Simple unformed</a:t>
            </a:r>
          </a:p>
        </p:txBody>
      </p:sp>
      <p:sp>
        <p:nvSpPr>
          <p:cNvPr id="4" name="Slide Number Placeholder 3"/>
          <p:cNvSpPr>
            <a:spLocks noGrp="1"/>
          </p:cNvSpPr>
          <p:nvPr>
            <p:ph type="sldNum" sz="quarter" idx="5"/>
          </p:nvPr>
        </p:nvSpPr>
        <p:spPr/>
        <p:txBody>
          <a:bodyPr/>
          <a:lstStyle/>
          <a:p>
            <a:fld id="{6F7A1B92-7784-A145-9713-69F07AE019D2}" type="slidenum">
              <a:rPr lang="en-US" smtClean="0"/>
              <a:t>24</a:t>
            </a:fld>
            <a:endParaRPr lang="en-US" dirty="0"/>
          </a:p>
        </p:txBody>
      </p:sp>
    </p:spTree>
    <p:extLst>
      <p:ext uri="{BB962C8B-B14F-4D97-AF65-F5344CB8AC3E}">
        <p14:creationId xmlns:p14="http://schemas.microsoft.com/office/powerpoint/2010/main" val="2060639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how many of the names include migraine; there is some overlap in the pathophysiology but also distinct differences</a:t>
            </a:r>
          </a:p>
        </p:txBody>
      </p:sp>
      <p:sp>
        <p:nvSpPr>
          <p:cNvPr id="4" name="Slide Number Placeholder 3"/>
          <p:cNvSpPr>
            <a:spLocks noGrp="1"/>
          </p:cNvSpPr>
          <p:nvPr>
            <p:ph type="sldNum" sz="quarter" idx="5"/>
          </p:nvPr>
        </p:nvSpPr>
        <p:spPr/>
        <p:txBody>
          <a:bodyPr/>
          <a:lstStyle/>
          <a:p>
            <a:fld id="{6F7A1B92-7784-A145-9713-69F07AE019D2}" type="slidenum">
              <a:rPr lang="en-US" smtClean="0"/>
              <a:t>25</a:t>
            </a:fld>
            <a:endParaRPr lang="en-US" dirty="0"/>
          </a:p>
        </p:txBody>
      </p:sp>
    </p:spTree>
    <p:extLst>
      <p:ext uri="{BB962C8B-B14F-4D97-AF65-F5344CB8AC3E}">
        <p14:creationId xmlns:p14="http://schemas.microsoft.com/office/powerpoint/2010/main" val="3891627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 applied</a:t>
            </a:r>
          </a:p>
        </p:txBody>
      </p:sp>
      <p:sp>
        <p:nvSpPr>
          <p:cNvPr id="4" name="Slide Number Placeholder 3"/>
          <p:cNvSpPr>
            <a:spLocks noGrp="1"/>
          </p:cNvSpPr>
          <p:nvPr>
            <p:ph type="sldNum" sz="quarter" idx="5"/>
          </p:nvPr>
        </p:nvSpPr>
        <p:spPr/>
        <p:txBody>
          <a:bodyPr/>
          <a:lstStyle/>
          <a:p>
            <a:fld id="{6F7A1B92-7784-A145-9713-69F07AE019D2}" type="slidenum">
              <a:rPr lang="en-US" smtClean="0"/>
              <a:t>26</a:t>
            </a:fld>
            <a:endParaRPr lang="en-US" dirty="0"/>
          </a:p>
        </p:txBody>
      </p:sp>
    </p:spTree>
    <p:extLst>
      <p:ext uri="{BB962C8B-B14F-4D97-AF65-F5344CB8AC3E}">
        <p14:creationId xmlns:p14="http://schemas.microsoft.com/office/powerpoint/2010/main" val="2565913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Goadsby described 4 patients with visual snow, 3 of whom had migraine but the visual snow was not necessarily related to their headache or migraine so he introduced a new term primary persistent visual disturbance but did acknowledge that the patients called it visual snow.  </a:t>
            </a:r>
          </a:p>
        </p:txBody>
      </p:sp>
      <p:sp>
        <p:nvSpPr>
          <p:cNvPr id="4" name="Slide Number Placeholder 3"/>
          <p:cNvSpPr>
            <a:spLocks noGrp="1"/>
          </p:cNvSpPr>
          <p:nvPr>
            <p:ph type="sldNum" sz="quarter" idx="5"/>
          </p:nvPr>
        </p:nvSpPr>
        <p:spPr/>
        <p:txBody>
          <a:bodyPr/>
          <a:lstStyle/>
          <a:p>
            <a:fld id="{6F7A1B92-7784-A145-9713-69F07AE019D2}" type="slidenum">
              <a:rPr lang="en-US" smtClean="0"/>
              <a:t>27</a:t>
            </a:fld>
            <a:endParaRPr lang="en-US" dirty="0"/>
          </a:p>
        </p:txBody>
      </p:sp>
    </p:spTree>
    <p:extLst>
      <p:ext uri="{BB962C8B-B14F-4D97-AF65-F5344CB8AC3E}">
        <p14:creationId xmlns:p14="http://schemas.microsoft.com/office/powerpoint/2010/main" val="3370409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Largest series with 78 patients with a systemized approach to the patients although it was by survey and phone calls.  92% had at least 3 additional visual sx</a:t>
            </a:r>
          </a:p>
        </p:txBody>
      </p:sp>
      <p:sp>
        <p:nvSpPr>
          <p:cNvPr id="4" name="Slide Number Placeholder 3"/>
          <p:cNvSpPr>
            <a:spLocks noGrp="1"/>
          </p:cNvSpPr>
          <p:nvPr>
            <p:ph type="sldNum" sz="quarter" idx="5"/>
          </p:nvPr>
        </p:nvSpPr>
        <p:spPr/>
        <p:txBody>
          <a:bodyPr/>
          <a:lstStyle/>
          <a:p>
            <a:fld id="{6F7A1B92-7784-A145-9713-69F07AE019D2}" type="slidenum">
              <a:rPr lang="en-US" smtClean="0"/>
              <a:t>28</a:t>
            </a:fld>
            <a:endParaRPr lang="en-US" dirty="0"/>
          </a:p>
        </p:txBody>
      </p:sp>
    </p:spTree>
    <p:extLst>
      <p:ext uri="{BB962C8B-B14F-4D97-AF65-F5344CB8AC3E}">
        <p14:creationId xmlns:p14="http://schemas.microsoft.com/office/powerpoint/2010/main" val="33466777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Goadsby group</a:t>
            </a:r>
          </a:p>
          <a:p>
            <a:r>
              <a:rPr lang="en-US" dirty="0"/>
              <a:t>Static, pixellation</a:t>
            </a:r>
          </a:p>
        </p:txBody>
      </p:sp>
      <p:sp>
        <p:nvSpPr>
          <p:cNvPr id="4" name="Slide Number Placeholder 3"/>
          <p:cNvSpPr>
            <a:spLocks noGrp="1"/>
          </p:cNvSpPr>
          <p:nvPr>
            <p:ph type="sldNum" sz="quarter" idx="5"/>
          </p:nvPr>
        </p:nvSpPr>
        <p:spPr/>
        <p:txBody>
          <a:bodyPr/>
          <a:lstStyle/>
          <a:p>
            <a:fld id="{6F7A1B92-7784-A145-9713-69F07AE019D2}" type="slidenum">
              <a:rPr lang="en-US" smtClean="0"/>
              <a:t>29</a:t>
            </a:fld>
            <a:endParaRPr lang="en-US" dirty="0"/>
          </a:p>
        </p:txBody>
      </p:sp>
    </p:spTree>
    <p:extLst>
      <p:ext uri="{BB962C8B-B14F-4D97-AF65-F5344CB8AC3E}">
        <p14:creationId xmlns:p14="http://schemas.microsoft.com/office/powerpoint/2010/main" val="3989728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ERGs normal and a hypothesis that the interaction between rods and cones may be abnormal</a:t>
            </a:r>
          </a:p>
          <a:p>
            <a:endParaRPr lang="en-US" dirty="0"/>
          </a:p>
        </p:txBody>
      </p:sp>
      <p:sp>
        <p:nvSpPr>
          <p:cNvPr id="4" name="Slide Number Placeholder 3"/>
          <p:cNvSpPr>
            <a:spLocks noGrp="1"/>
          </p:cNvSpPr>
          <p:nvPr>
            <p:ph type="sldNum" sz="quarter" idx="5"/>
          </p:nvPr>
        </p:nvSpPr>
        <p:spPr/>
        <p:txBody>
          <a:bodyPr/>
          <a:lstStyle/>
          <a:p>
            <a:fld id="{6F7A1B92-7784-A145-9713-69F07AE019D2}" type="slidenum">
              <a:rPr lang="en-US" smtClean="0"/>
              <a:t>30</a:t>
            </a:fld>
            <a:endParaRPr lang="en-US" dirty="0"/>
          </a:p>
        </p:txBody>
      </p:sp>
    </p:spTree>
    <p:extLst>
      <p:ext uri="{BB962C8B-B14F-4D97-AF65-F5344CB8AC3E}">
        <p14:creationId xmlns:p14="http://schemas.microsoft.com/office/powerpoint/2010/main" val="3480666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ERGs normal and a hypothesis that the interaction between rods and cones may be abnormal</a:t>
            </a:r>
          </a:p>
        </p:txBody>
      </p:sp>
      <p:sp>
        <p:nvSpPr>
          <p:cNvPr id="4" name="Slide Number Placeholder 3"/>
          <p:cNvSpPr>
            <a:spLocks noGrp="1"/>
          </p:cNvSpPr>
          <p:nvPr>
            <p:ph type="sldNum" sz="quarter" idx="5"/>
          </p:nvPr>
        </p:nvSpPr>
        <p:spPr/>
        <p:txBody>
          <a:bodyPr/>
          <a:lstStyle/>
          <a:p>
            <a:fld id="{6F7A1B92-7784-A145-9713-69F07AE019D2}" type="slidenum">
              <a:rPr lang="en-US" smtClean="0"/>
              <a:t>32</a:t>
            </a:fld>
            <a:endParaRPr lang="en-US" dirty="0"/>
          </a:p>
        </p:txBody>
      </p:sp>
    </p:spTree>
    <p:extLst>
      <p:ext uri="{BB962C8B-B14F-4D97-AF65-F5344CB8AC3E}">
        <p14:creationId xmlns:p14="http://schemas.microsoft.com/office/powerpoint/2010/main" val="26274787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Metzler suggested modification </a:t>
            </a:r>
          </a:p>
        </p:txBody>
      </p:sp>
      <p:sp>
        <p:nvSpPr>
          <p:cNvPr id="4" name="Slide Number Placeholder 3"/>
          <p:cNvSpPr>
            <a:spLocks noGrp="1"/>
          </p:cNvSpPr>
          <p:nvPr>
            <p:ph type="sldNum" sz="quarter" idx="5"/>
          </p:nvPr>
        </p:nvSpPr>
        <p:spPr/>
        <p:txBody>
          <a:bodyPr/>
          <a:lstStyle/>
          <a:p>
            <a:fld id="{6F7A1B92-7784-A145-9713-69F07AE019D2}" type="slidenum">
              <a:rPr lang="en-US" smtClean="0"/>
              <a:t>33</a:t>
            </a:fld>
            <a:endParaRPr lang="en-US" dirty="0"/>
          </a:p>
        </p:txBody>
      </p:sp>
    </p:spTree>
    <p:extLst>
      <p:ext uri="{BB962C8B-B14F-4D97-AF65-F5344CB8AC3E}">
        <p14:creationId xmlns:p14="http://schemas.microsoft.com/office/powerpoint/2010/main" val="31228914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be careful to differentiate from migraine with aura; homonymous pattern, </a:t>
            </a:r>
          </a:p>
        </p:txBody>
      </p:sp>
      <p:sp>
        <p:nvSpPr>
          <p:cNvPr id="4" name="Slide Number Placeholder 3"/>
          <p:cNvSpPr>
            <a:spLocks noGrp="1"/>
          </p:cNvSpPr>
          <p:nvPr>
            <p:ph type="sldNum" sz="quarter" idx="5"/>
          </p:nvPr>
        </p:nvSpPr>
        <p:spPr/>
        <p:txBody>
          <a:bodyPr/>
          <a:lstStyle/>
          <a:p>
            <a:fld id="{6F7A1B92-7784-A145-9713-69F07AE019D2}" type="slidenum">
              <a:rPr lang="en-US" smtClean="0"/>
              <a:t>37</a:t>
            </a:fld>
            <a:endParaRPr lang="en-US" dirty="0"/>
          </a:p>
        </p:txBody>
      </p:sp>
    </p:spTree>
    <p:extLst>
      <p:ext uri="{BB962C8B-B14F-4D97-AF65-F5344CB8AC3E}">
        <p14:creationId xmlns:p14="http://schemas.microsoft.com/office/powerpoint/2010/main" val="2512381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this is actually a normal phenomenon but most people habituate, in other words can turn it off</a:t>
            </a:r>
          </a:p>
        </p:txBody>
      </p:sp>
      <p:sp>
        <p:nvSpPr>
          <p:cNvPr id="4" name="Slide Number Placeholder 3"/>
          <p:cNvSpPr>
            <a:spLocks noGrp="1"/>
          </p:cNvSpPr>
          <p:nvPr>
            <p:ph type="sldNum" sz="quarter" idx="5"/>
          </p:nvPr>
        </p:nvSpPr>
        <p:spPr/>
        <p:txBody>
          <a:bodyPr/>
          <a:lstStyle/>
          <a:p>
            <a:fld id="{6F7A1B92-7784-A145-9713-69F07AE019D2}" type="slidenum">
              <a:rPr lang="en-US" smtClean="0"/>
              <a:t>39</a:t>
            </a:fld>
            <a:endParaRPr lang="en-US" dirty="0"/>
          </a:p>
        </p:txBody>
      </p:sp>
    </p:spTree>
    <p:extLst>
      <p:ext uri="{BB962C8B-B14F-4D97-AF65-F5344CB8AC3E}">
        <p14:creationId xmlns:p14="http://schemas.microsoft.com/office/powerpoint/2010/main" val="1067838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this is actually a normal phenomenon but most people habituate, in other words can turn it off</a:t>
            </a:r>
          </a:p>
        </p:txBody>
      </p:sp>
      <p:sp>
        <p:nvSpPr>
          <p:cNvPr id="4" name="Slide Number Placeholder 3"/>
          <p:cNvSpPr>
            <a:spLocks noGrp="1"/>
          </p:cNvSpPr>
          <p:nvPr>
            <p:ph type="sldNum" sz="quarter" idx="5"/>
          </p:nvPr>
        </p:nvSpPr>
        <p:spPr/>
        <p:txBody>
          <a:bodyPr/>
          <a:lstStyle/>
          <a:p>
            <a:fld id="{6F7A1B92-7784-A145-9713-69F07AE019D2}" type="slidenum">
              <a:rPr lang="en-US" smtClean="0"/>
              <a:t>40</a:t>
            </a:fld>
            <a:endParaRPr lang="en-US" dirty="0"/>
          </a:p>
        </p:txBody>
      </p:sp>
    </p:spTree>
    <p:extLst>
      <p:ext uri="{BB962C8B-B14F-4D97-AF65-F5344CB8AC3E}">
        <p14:creationId xmlns:p14="http://schemas.microsoft.com/office/powerpoint/2010/main" val="31267705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experts have suggested Thalamic dysfunction because of the common associated symptom of photophobia</a:t>
            </a:r>
          </a:p>
          <a:p>
            <a:r>
              <a:rPr lang="en-US" dirty="0"/>
              <a:t>Some have suggested the primary visual cortex but I think this is less likely since the symptoms don’t occur in a homonymous pattern and the examination is otherwise so normal</a:t>
            </a:r>
          </a:p>
          <a:p>
            <a:r>
              <a:rPr lang="en-US" dirty="0"/>
              <a:t>Many authorities believe the supplementary visual cortex is more likely.  Palinopsia traced back to Parietal association cortex.  Some studies support hypermetabolism I the lingual gyrus, Brodmann area 19</a:t>
            </a:r>
          </a:p>
        </p:txBody>
      </p:sp>
      <p:sp>
        <p:nvSpPr>
          <p:cNvPr id="4" name="Slide Number Placeholder 3"/>
          <p:cNvSpPr>
            <a:spLocks noGrp="1"/>
          </p:cNvSpPr>
          <p:nvPr>
            <p:ph type="sldNum" sz="quarter" idx="5"/>
          </p:nvPr>
        </p:nvSpPr>
        <p:spPr/>
        <p:txBody>
          <a:bodyPr/>
          <a:lstStyle/>
          <a:p>
            <a:fld id="{6F7A1B92-7784-A145-9713-69F07AE019D2}" type="slidenum">
              <a:rPr lang="en-US" smtClean="0"/>
              <a:t>42</a:t>
            </a:fld>
            <a:endParaRPr lang="en-US" dirty="0"/>
          </a:p>
        </p:txBody>
      </p:sp>
    </p:spTree>
    <p:extLst>
      <p:ext uri="{BB962C8B-B14F-4D97-AF65-F5344CB8AC3E}">
        <p14:creationId xmlns:p14="http://schemas.microsoft.com/office/powerpoint/2010/main" val="42580223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Functional brain MRI suggests hypermetabolism right lingual gyrus:  17 pts; dysfunction </a:t>
            </a:r>
          </a:p>
          <a:p>
            <a:r>
              <a:rPr lang="en-US" dirty="0"/>
              <a:t>Lingual gyrus:  visual memory, facial recognition, attention, visual post-processing; lingual gyrus also involved in the perception of photophobia during migraine and larger cortical thickness in migraineurs with photophobia</a:t>
            </a:r>
          </a:p>
          <a:p>
            <a:r>
              <a:rPr lang="en-US" dirty="0"/>
              <a:t>Normally these flickers are subthreshold</a:t>
            </a:r>
          </a:p>
          <a:p>
            <a:r>
              <a:rPr lang="en-US" dirty="0"/>
              <a:t>Palinopsia:  lack of inhibition of the extra visual stimuli , activation of superior frontal cortex, basal ganglia, occipital lobe; maybe it’s the inability to buffer this system</a:t>
            </a:r>
          </a:p>
          <a:p>
            <a:r>
              <a:rPr lang="en-US" dirty="0"/>
              <a:t>Headache 2014:  Functional brain MRI suggests hypermetabolism right lingual gyrus:  17 pts; dysfunction </a:t>
            </a:r>
          </a:p>
          <a:p>
            <a:r>
              <a:rPr lang="en-US" dirty="0"/>
              <a:t>Lingual gyrus:  visual memory, facial recognition, attention, visual post-processing, photophobia</a:t>
            </a:r>
          </a:p>
          <a:p>
            <a:r>
              <a:rPr lang="en-US" dirty="0"/>
              <a:t>Normally these flickers are subthreshold</a:t>
            </a:r>
          </a:p>
          <a:p>
            <a:r>
              <a:rPr lang="en-US" dirty="0"/>
              <a:t>Palinopsia:  lack of inhibition of the extra visual stimuli , activation of superior frontal cortex, basal ganglia, occipital lobe; maybe it’s the inability to buffer this system</a:t>
            </a:r>
          </a:p>
          <a:p>
            <a:r>
              <a:rPr lang="en-US" dirty="0"/>
              <a:t>Last ref:  lack of habituation and increased phosphene thresholds</a:t>
            </a:r>
          </a:p>
          <a:p>
            <a:r>
              <a:rPr lang="en-US" dirty="0"/>
              <a:t>Hypermetabolism on PET of the right lingual gyrus; morphometric studies demonstrate increase gray matter of the right lingual gyrus and </a:t>
            </a:r>
          </a:p>
          <a:p>
            <a:r>
              <a:rPr lang="en-US" dirty="0"/>
              <a:t>Increased lactate levels in the right ingual gyrus</a:t>
            </a:r>
          </a:p>
          <a:p>
            <a:endParaRPr lang="en-US" dirty="0"/>
          </a:p>
        </p:txBody>
      </p:sp>
      <p:sp>
        <p:nvSpPr>
          <p:cNvPr id="4" name="Slide Number Placeholder 3"/>
          <p:cNvSpPr>
            <a:spLocks noGrp="1"/>
          </p:cNvSpPr>
          <p:nvPr>
            <p:ph type="sldNum" sz="quarter" idx="5"/>
          </p:nvPr>
        </p:nvSpPr>
        <p:spPr/>
        <p:txBody>
          <a:bodyPr/>
          <a:lstStyle/>
          <a:p>
            <a:fld id="{6F7A1B92-7784-A145-9713-69F07AE019D2}" type="slidenum">
              <a:rPr lang="en-US" smtClean="0"/>
              <a:t>43</a:t>
            </a:fld>
            <a:endParaRPr lang="en-US" dirty="0"/>
          </a:p>
        </p:txBody>
      </p:sp>
    </p:spTree>
    <p:extLst>
      <p:ext uri="{BB962C8B-B14F-4D97-AF65-F5344CB8AC3E}">
        <p14:creationId xmlns:p14="http://schemas.microsoft.com/office/powerpoint/2010/main" val="4660199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Increased gray matter in primary visual cortex, V5 which is thought to control motion and in the cerebellum but why it was lateralized is unclear.  Unclear if this is the chicken or the egg</a:t>
            </a:r>
          </a:p>
        </p:txBody>
      </p:sp>
      <p:sp>
        <p:nvSpPr>
          <p:cNvPr id="4" name="Slide Number Placeholder 3"/>
          <p:cNvSpPr>
            <a:spLocks noGrp="1"/>
          </p:cNvSpPr>
          <p:nvPr>
            <p:ph type="sldNum" sz="quarter" idx="5"/>
          </p:nvPr>
        </p:nvSpPr>
        <p:spPr/>
        <p:txBody>
          <a:bodyPr/>
          <a:lstStyle/>
          <a:p>
            <a:fld id="{6F7A1B92-7784-A145-9713-69F07AE019D2}" type="slidenum">
              <a:rPr lang="en-US" smtClean="0"/>
              <a:t>44</a:t>
            </a:fld>
            <a:endParaRPr lang="en-US" dirty="0"/>
          </a:p>
        </p:txBody>
      </p:sp>
    </p:spTree>
    <p:extLst>
      <p:ext uri="{BB962C8B-B14F-4D97-AF65-F5344CB8AC3E}">
        <p14:creationId xmlns:p14="http://schemas.microsoft.com/office/powerpoint/2010/main" val="6949398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Salience network described in 2007:  regions of the brain that select what stimuli deserve our attention.  Insular cortex, anterior cingulate cortex, ventral striatum</a:t>
            </a:r>
          </a:p>
          <a:p>
            <a:r>
              <a:rPr lang="en-US" dirty="0"/>
              <a:t>BOLD:  blood oxygen level dependent responses/scanning to understand connectivity</a:t>
            </a:r>
          </a:p>
          <a:p>
            <a:endParaRPr lang="en-US" dirty="0"/>
          </a:p>
          <a:p>
            <a:r>
              <a:rPr lang="en-US" dirty="0"/>
              <a:t>The second accepted theory is that it’s a neural integration abnormality between multiple sections of the brain</a:t>
            </a:r>
          </a:p>
          <a:p>
            <a:endParaRPr lang="en-US" dirty="0"/>
          </a:p>
          <a:p>
            <a:r>
              <a:rPr lang="en-US" dirty="0"/>
              <a:t>This paper was done by puledda, schankin, and goadsby which showed both hyper and hypoconnectivity .  Results support widespread connectivity disturbances</a:t>
            </a:r>
          </a:p>
          <a:p>
            <a:endParaRPr lang="en-US" dirty="0"/>
          </a:p>
        </p:txBody>
      </p:sp>
      <p:sp>
        <p:nvSpPr>
          <p:cNvPr id="4" name="Slide Number Placeholder 3"/>
          <p:cNvSpPr>
            <a:spLocks noGrp="1"/>
          </p:cNvSpPr>
          <p:nvPr>
            <p:ph type="sldNum" sz="quarter" idx="5"/>
          </p:nvPr>
        </p:nvSpPr>
        <p:spPr/>
        <p:txBody>
          <a:bodyPr/>
          <a:lstStyle/>
          <a:p>
            <a:fld id="{6F7A1B92-7784-A145-9713-69F07AE019D2}" type="slidenum">
              <a:rPr lang="en-US" smtClean="0"/>
              <a:t>45</a:t>
            </a:fld>
            <a:endParaRPr lang="en-US" dirty="0"/>
          </a:p>
        </p:txBody>
      </p:sp>
    </p:spTree>
    <p:extLst>
      <p:ext uri="{BB962C8B-B14F-4D97-AF65-F5344CB8AC3E}">
        <p14:creationId xmlns:p14="http://schemas.microsoft.com/office/powerpoint/2010/main" val="17502778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Combination of dysfunction in multiple networks</a:t>
            </a:r>
          </a:p>
          <a:p>
            <a:r>
              <a:rPr lang="en-US" dirty="0"/>
              <a:t>ACC:  anterior cingulate cortex</a:t>
            </a:r>
          </a:p>
          <a:p>
            <a:r>
              <a:rPr lang="en-US" dirty="0"/>
              <a:t>AI:  anterior insular</a:t>
            </a:r>
          </a:p>
          <a:p>
            <a:endParaRPr lang="en-US" dirty="0"/>
          </a:p>
        </p:txBody>
      </p:sp>
      <p:sp>
        <p:nvSpPr>
          <p:cNvPr id="4" name="Slide Number Placeholder 3"/>
          <p:cNvSpPr>
            <a:spLocks noGrp="1"/>
          </p:cNvSpPr>
          <p:nvPr>
            <p:ph type="sldNum" sz="quarter" idx="5"/>
          </p:nvPr>
        </p:nvSpPr>
        <p:spPr/>
        <p:txBody>
          <a:bodyPr/>
          <a:lstStyle/>
          <a:p>
            <a:fld id="{6F7A1B92-7784-A145-9713-69F07AE019D2}" type="slidenum">
              <a:rPr lang="en-US" smtClean="0"/>
              <a:t>46</a:t>
            </a:fld>
            <a:endParaRPr lang="en-US" dirty="0"/>
          </a:p>
        </p:txBody>
      </p:sp>
    </p:spTree>
    <p:extLst>
      <p:ext uri="{BB962C8B-B14F-4D97-AF65-F5344CB8AC3E}">
        <p14:creationId xmlns:p14="http://schemas.microsoft.com/office/powerpoint/2010/main" val="19264074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Lamotrigine 100 mg 2x day, partial remission in 20%; blocks voltage-sensitive sodium channels and downregulates glutamate </a:t>
            </a:r>
          </a:p>
          <a:p>
            <a:r>
              <a:rPr lang="en-US" dirty="0"/>
              <a:t>Then diamox</a:t>
            </a:r>
          </a:p>
          <a:p>
            <a:r>
              <a:rPr lang="en-US" dirty="0"/>
              <a:t>Side effects in 505</a:t>
            </a:r>
          </a:p>
          <a:p>
            <a:r>
              <a:rPr lang="en-US" dirty="0"/>
              <a:t>Only 4/26 actually cont’d treatment</a:t>
            </a:r>
          </a:p>
        </p:txBody>
      </p:sp>
      <p:sp>
        <p:nvSpPr>
          <p:cNvPr id="4" name="Slide Number Placeholder 3"/>
          <p:cNvSpPr>
            <a:spLocks noGrp="1"/>
          </p:cNvSpPr>
          <p:nvPr>
            <p:ph type="sldNum" sz="quarter" idx="5"/>
          </p:nvPr>
        </p:nvSpPr>
        <p:spPr/>
        <p:txBody>
          <a:bodyPr/>
          <a:lstStyle/>
          <a:p>
            <a:fld id="{6F7A1B92-7784-A145-9713-69F07AE019D2}" type="slidenum">
              <a:rPr lang="en-US" smtClean="0"/>
              <a:t>47</a:t>
            </a:fld>
            <a:endParaRPr lang="en-US" dirty="0"/>
          </a:p>
        </p:txBody>
      </p:sp>
    </p:spTree>
    <p:extLst>
      <p:ext uri="{BB962C8B-B14F-4D97-AF65-F5344CB8AC3E}">
        <p14:creationId xmlns:p14="http://schemas.microsoft.com/office/powerpoint/2010/main" val="7425295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Blue yellow signals may counteract thalamocortical hyper-excitability</a:t>
            </a:r>
          </a:p>
        </p:txBody>
      </p:sp>
      <p:sp>
        <p:nvSpPr>
          <p:cNvPr id="4" name="Slide Number Placeholder 3"/>
          <p:cNvSpPr>
            <a:spLocks noGrp="1"/>
          </p:cNvSpPr>
          <p:nvPr>
            <p:ph type="sldNum" sz="quarter" idx="5"/>
          </p:nvPr>
        </p:nvSpPr>
        <p:spPr/>
        <p:txBody>
          <a:bodyPr/>
          <a:lstStyle/>
          <a:p>
            <a:fld id="{6F7A1B92-7784-A145-9713-69F07AE019D2}" type="slidenum">
              <a:rPr lang="en-US" smtClean="0"/>
              <a:t>48</a:t>
            </a:fld>
            <a:endParaRPr lang="en-US" dirty="0"/>
          </a:p>
        </p:txBody>
      </p:sp>
    </p:spTree>
    <p:extLst>
      <p:ext uri="{BB962C8B-B14F-4D97-AF65-F5344CB8AC3E}">
        <p14:creationId xmlns:p14="http://schemas.microsoft.com/office/powerpoint/2010/main" val="31771834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7A1B92-7784-A145-9713-69F07AE019D2}" type="slidenum">
              <a:rPr lang="en-US" smtClean="0"/>
              <a:t>51</a:t>
            </a:fld>
            <a:endParaRPr lang="en-US" dirty="0"/>
          </a:p>
        </p:txBody>
      </p:sp>
    </p:spTree>
    <p:extLst>
      <p:ext uri="{BB962C8B-B14F-4D97-AF65-F5344CB8AC3E}">
        <p14:creationId xmlns:p14="http://schemas.microsoft.com/office/powerpoint/2010/main" val="271307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A8D7680D-E7C8-7643-BEFD-F7A179B77B7C}"/>
              </a:ext>
            </a:extLst>
          </p:cNvPr>
          <p:cNvSpPr/>
          <p:nvPr/>
        </p:nvSpPr>
        <p:spPr>
          <a:xfrm>
            <a:off x="1" y="-9427"/>
            <a:ext cx="3643829" cy="63897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lstStyle/>
          <a:p>
            <a:pPr algn="ctr" eaLnBrk="1" fontAlgn="auto" hangingPunct="1">
              <a:spcBef>
                <a:spcPts val="0"/>
              </a:spcBef>
              <a:spcAft>
                <a:spcPts val="0"/>
              </a:spcAft>
              <a:defRPr/>
            </a:pPr>
            <a:endParaRPr lang="en-US" sz="1350" dirty="0"/>
          </a:p>
        </p:txBody>
      </p:sp>
      <p:sp>
        <p:nvSpPr>
          <p:cNvPr id="5" name="Picture Placeholder 4">
            <a:extLst>
              <a:ext uri="{FF2B5EF4-FFF2-40B4-BE49-F238E27FC236}">
                <a16:creationId xmlns:a16="http://schemas.microsoft.com/office/drawing/2014/main" id="{61E9240D-8DC8-9444-8E0C-74703A718426}"/>
              </a:ext>
            </a:extLst>
          </p:cNvPr>
          <p:cNvSpPr>
            <a:spLocks noGrp="1"/>
          </p:cNvSpPr>
          <p:nvPr>
            <p:ph type="pic" sz="quarter" idx="21"/>
          </p:nvPr>
        </p:nvSpPr>
        <p:spPr>
          <a:xfrm>
            <a:off x="3643829" y="-18854"/>
            <a:ext cx="5500170" cy="6356621"/>
          </a:xfrm>
          <a:solidFill>
            <a:schemeClr val="bg2"/>
          </a:solidFill>
        </p:spPr>
        <p:txBody>
          <a:bodyPr anchor="ctr" anchorCtr="0"/>
          <a:lstStyle>
            <a:lvl1pPr algn="ctr">
              <a:defRPr>
                <a:solidFill>
                  <a:srgbClr val="FF0000"/>
                </a:solidFill>
              </a:defRPr>
            </a:lvl1pPr>
          </a:lstStyle>
          <a:p>
            <a:r>
              <a:rPr lang="en-US" dirty="0"/>
              <a:t>Click icon to add picture</a:t>
            </a:r>
          </a:p>
        </p:txBody>
      </p:sp>
      <p:cxnSp>
        <p:nvCxnSpPr>
          <p:cNvPr id="7" name="Straight Connector 6">
            <a:extLst>
              <a:ext uri="{FF2B5EF4-FFF2-40B4-BE49-F238E27FC236}">
                <a16:creationId xmlns:a16="http://schemas.microsoft.com/office/drawing/2014/main" id="{DDCD893F-4580-B544-83D6-ED7E385EA0E6}"/>
              </a:ext>
            </a:extLst>
          </p:cNvPr>
          <p:cNvCxnSpPr>
            <a:cxnSpLocks/>
          </p:cNvCxnSpPr>
          <p:nvPr/>
        </p:nvCxnSpPr>
        <p:spPr>
          <a:xfrm>
            <a:off x="281375" y="1010339"/>
            <a:ext cx="3086100" cy="0"/>
          </a:xfrm>
          <a:prstGeom prst="line">
            <a:avLst/>
          </a:prstGeom>
          <a:ln w="101600">
            <a:solidFill>
              <a:schemeClr val="bg2"/>
            </a:solidFill>
          </a:ln>
        </p:spPr>
        <p:style>
          <a:lnRef idx="1">
            <a:schemeClr val="accent1"/>
          </a:lnRef>
          <a:fillRef idx="0">
            <a:schemeClr val="accent1"/>
          </a:fillRef>
          <a:effectRef idx="0">
            <a:schemeClr val="accent1"/>
          </a:effectRef>
          <a:fontRef idx="minor">
            <a:schemeClr val="tx1"/>
          </a:fontRef>
        </p:style>
      </p:cxnSp>
      <p:sp>
        <p:nvSpPr>
          <p:cNvPr id="20" name="Text Placeholder 21">
            <a:extLst>
              <a:ext uri="{FF2B5EF4-FFF2-40B4-BE49-F238E27FC236}">
                <a16:creationId xmlns:a16="http://schemas.microsoft.com/office/drawing/2014/main" id="{3B8C66D2-8B0E-D644-958B-ADC9E569A62A}"/>
              </a:ext>
            </a:extLst>
          </p:cNvPr>
          <p:cNvSpPr>
            <a:spLocks noGrp="1"/>
          </p:cNvSpPr>
          <p:nvPr>
            <p:ph type="body" sz="quarter" idx="11" hasCustomPrompt="1"/>
          </p:nvPr>
        </p:nvSpPr>
        <p:spPr>
          <a:xfrm>
            <a:off x="296235" y="1230678"/>
            <a:ext cx="3062977" cy="2294721"/>
          </a:xfrm>
        </p:spPr>
        <p:txBody>
          <a:bodyPr anchor="t" anchorCtr="0">
            <a:normAutofit/>
          </a:bodyPr>
          <a:lstStyle>
            <a:lvl1pPr marL="0" indent="0">
              <a:buNone/>
              <a:defRPr sz="3300" b="1">
                <a:solidFill>
                  <a:schemeClr val="tx1"/>
                </a:solidFill>
              </a:defRPr>
            </a:lvl1pPr>
          </a:lstStyle>
          <a:p>
            <a:pPr lvl="0"/>
            <a:r>
              <a:rPr lang="en-US" dirty="0"/>
              <a:t>Presentation Title Goes Here</a:t>
            </a:r>
          </a:p>
        </p:txBody>
      </p:sp>
      <p:sp>
        <p:nvSpPr>
          <p:cNvPr id="21" name="Text Placeholder 21">
            <a:extLst>
              <a:ext uri="{FF2B5EF4-FFF2-40B4-BE49-F238E27FC236}">
                <a16:creationId xmlns:a16="http://schemas.microsoft.com/office/drawing/2014/main" id="{F41F2469-CF29-2044-8249-860BE15EF3D7}"/>
              </a:ext>
            </a:extLst>
          </p:cNvPr>
          <p:cNvSpPr>
            <a:spLocks noGrp="1"/>
          </p:cNvSpPr>
          <p:nvPr>
            <p:ph type="body" sz="quarter" idx="19" hasCustomPrompt="1"/>
          </p:nvPr>
        </p:nvSpPr>
        <p:spPr>
          <a:xfrm>
            <a:off x="296235" y="3756754"/>
            <a:ext cx="3062977" cy="1167787"/>
          </a:xfrm>
        </p:spPr>
        <p:txBody>
          <a:bodyPr anchor="t" anchorCtr="0">
            <a:normAutofit/>
          </a:bodyPr>
          <a:lstStyle>
            <a:lvl1pPr marL="0" indent="0">
              <a:buNone/>
              <a:defRPr sz="1800" b="1">
                <a:solidFill>
                  <a:schemeClr val="tx1"/>
                </a:solidFill>
              </a:defRPr>
            </a:lvl1pPr>
          </a:lstStyle>
          <a:p>
            <a:pPr lvl="0"/>
            <a:r>
              <a:rPr lang="en-US" dirty="0"/>
              <a:t>Additional Content Here</a:t>
            </a:r>
          </a:p>
        </p:txBody>
      </p:sp>
      <p:sp>
        <p:nvSpPr>
          <p:cNvPr id="23" name="Text Placeholder 21">
            <a:extLst>
              <a:ext uri="{FF2B5EF4-FFF2-40B4-BE49-F238E27FC236}">
                <a16:creationId xmlns:a16="http://schemas.microsoft.com/office/drawing/2014/main" id="{04E17178-3A66-6644-B095-68F890E50C32}"/>
              </a:ext>
            </a:extLst>
          </p:cNvPr>
          <p:cNvSpPr>
            <a:spLocks noGrp="1"/>
          </p:cNvSpPr>
          <p:nvPr>
            <p:ph type="body" sz="quarter" idx="20" hasCustomPrompt="1"/>
          </p:nvPr>
        </p:nvSpPr>
        <p:spPr>
          <a:xfrm>
            <a:off x="296235" y="5871992"/>
            <a:ext cx="3062977" cy="418640"/>
          </a:xfrm>
        </p:spPr>
        <p:txBody>
          <a:bodyPr anchor="t" anchorCtr="0">
            <a:normAutofit/>
          </a:bodyPr>
          <a:lstStyle>
            <a:lvl1pPr marL="0" indent="0">
              <a:buNone/>
              <a:defRPr sz="1500" b="1">
                <a:solidFill>
                  <a:schemeClr val="tx1"/>
                </a:solidFill>
              </a:defRPr>
            </a:lvl1pPr>
          </a:lstStyle>
          <a:p>
            <a:pPr lvl="0"/>
            <a:r>
              <a:rPr lang="en-US" dirty="0"/>
              <a:t>Month XX, 2018</a:t>
            </a:r>
          </a:p>
        </p:txBody>
      </p:sp>
    </p:spTree>
    <p:extLst>
      <p:ext uri="{BB962C8B-B14F-4D97-AF65-F5344CB8AC3E}">
        <p14:creationId xmlns:p14="http://schemas.microsoft.com/office/powerpoint/2010/main" val="3405527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ic Bullets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FBD3-7012-E344-8CD9-02DDF7B6D9A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ACBBA8B-5C71-6241-BCD3-E43501C0B9B0}"/>
              </a:ext>
            </a:extLst>
          </p:cNvPr>
          <p:cNvSpPr>
            <a:spLocks noGrp="1"/>
          </p:cNvSpPr>
          <p:nvPr>
            <p:ph idx="1" hasCustomPrompt="1"/>
          </p:nvPr>
        </p:nvSpPr>
        <p:spPr>
          <a:xfrm>
            <a:off x="628650" y="1825625"/>
            <a:ext cx="5025213" cy="4351338"/>
          </a:xfrm>
        </p:spPr>
        <p:txBody>
          <a:bodyPr/>
          <a:lstStyle>
            <a:lvl1pPr>
              <a:spcAft>
                <a:spcPts val="450"/>
              </a:spcAft>
              <a:defRPr sz="3200" baseline="0">
                <a:latin typeface="Times New Roman" panose="02020603050405020304" pitchFamily="18" charset="0"/>
              </a:defRPr>
            </a:lvl1pPr>
            <a:lvl2pPr>
              <a:defRPr sz="3200" baseline="0">
                <a:latin typeface="Times New Roman" panose="02020603050405020304" pitchFamily="18" charset="0"/>
              </a:defRPr>
            </a:lvl2pPr>
            <a:lvl3pPr>
              <a:defRPr sz="3200" baseline="0">
                <a:latin typeface="Times New Roman" panose="02020603050405020304" pitchFamily="18" charset="0"/>
              </a:defRPr>
            </a:lvl3pPr>
            <a:lvl4pPr>
              <a:defRPr sz="3200" baseline="0">
                <a:latin typeface="Times New Roman" panose="02020603050405020304" pitchFamily="18" charset="0"/>
              </a:defRPr>
            </a:lvl4pPr>
            <a:lvl5pPr>
              <a:defRPr sz="3200" baseline="0">
                <a:latin typeface="Times New Roman" panose="020206030504050203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FBAA54C5-966A-2547-ADF1-C8A29D9AAEA6}"/>
              </a:ext>
            </a:extLst>
          </p:cNvPr>
          <p:cNvSpPr>
            <a:spLocks noGrp="1"/>
          </p:cNvSpPr>
          <p:nvPr>
            <p:ph type="ftr" sz="quarter" idx="10"/>
          </p:nvPr>
        </p:nvSpPr>
        <p:spPr>
          <a:xfrm>
            <a:off x="294894" y="6391656"/>
            <a:ext cx="5134946" cy="434148"/>
          </a:xfrm>
          <a:prstGeom prst="rect">
            <a:avLst/>
          </a:prstGeom>
        </p:spPr>
        <p:txBody>
          <a:bodyPr/>
          <a:lstStyle/>
          <a:p>
            <a:r>
              <a:rPr lang="en-US" dirty="0"/>
              <a:t>Insert Unit Name Here &gt;&gt; Go to View &gt;&gt; Header/Footer</a:t>
            </a:r>
          </a:p>
        </p:txBody>
      </p:sp>
      <p:sp>
        <p:nvSpPr>
          <p:cNvPr id="5" name="Picture Placeholder 4">
            <a:extLst>
              <a:ext uri="{FF2B5EF4-FFF2-40B4-BE49-F238E27FC236}">
                <a16:creationId xmlns:a16="http://schemas.microsoft.com/office/drawing/2014/main" id="{64A74C90-07AF-2A4B-B930-56D31F5072F0}"/>
              </a:ext>
            </a:extLst>
          </p:cNvPr>
          <p:cNvSpPr>
            <a:spLocks noGrp="1"/>
          </p:cNvSpPr>
          <p:nvPr>
            <p:ph type="pic" sz="quarter" idx="11"/>
          </p:nvPr>
        </p:nvSpPr>
        <p:spPr>
          <a:xfrm>
            <a:off x="5749528" y="1797051"/>
            <a:ext cx="3046256" cy="3625555"/>
          </a:xfrm>
        </p:spPr>
        <p:txBody>
          <a:bodyPr/>
          <a:lstStyle>
            <a:lvl1pPr marL="0" indent="0" algn="ctr">
              <a:buNone/>
              <a:defRPr/>
            </a:lvl1pPr>
          </a:lstStyle>
          <a:p>
            <a:r>
              <a:rPr lang="en-US" dirty="0"/>
              <a:t>Click icon to add picture</a:t>
            </a:r>
          </a:p>
        </p:txBody>
      </p:sp>
    </p:spTree>
    <p:extLst>
      <p:ext uri="{BB962C8B-B14F-4D97-AF65-F5344CB8AC3E}">
        <p14:creationId xmlns:p14="http://schemas.microsoft.com/office/powerpoint/2010/main" val="2596455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asic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FBD3-7012-E344-8CD9-02DDF7B6D9AF}"/>
              </a:ext>
            </a:extLst>
          </p:cNvPr>
          <p:cNvSpPr>
            <a:spLocks noGrp="1"/>
          </p:cNvSpPr>
          <p:nvPr>
            <p:ph type="title"/>
          </p:nvPr>
        </p:nvSpPr>
        <p:spPr>
          <a:solidFill>
            <a:schemeClr val="accent1"/>
          </a:solidFill>
        </p:spPr>
        <p:txBody>
          <a:bodyPr/>
          <a:lstStyle>
            <a:lvl1pPr>
              <a:defRPr baseline="0">
                <a:latin typeface="Times New Roman" panose="02020603050405020304"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ACBBA8B-5C71-6241-BCD3-E43501C0B9B0}"/>
              </a:ext>
            </a:extLst>
          </p:cNvPr>
          <p:cNvSpPr>
            <a:spLocks noGrp="1"/>
          </p:cNvSpPr>
          <p:nvPr>
            <p:ph idx="1"/>
          </p:nvPr>
        </p:nvSpPr>
        <p:spPr>
          <a:xfrm>
            <a:off x="628650" y="1825625"/>
            <a:ext cx="7886700" cy="4351338"/>
          </a:xfrm>
        </p:spPr>
        <p:txBody>
          <a:bodyPr>
            <a:normAutofit/>
          </a:bodyPr>
          <a:lstStyle>
            <a:lvl1pPr>
              <a:spcAft>
                <a:spcPts val="450"/>
              </a:spcAft>
              <a:defRPr sz="3200" baseline="0">
                <a:solidFill>
                  <a:schemeClr val="bg1"/>
                </a:solidFill>
                <a:latin typeface="Times New Roman" panose="02020603050405020304" pitchFamily="18" charset="0"/>
              </a:defRPr>
            </a:lvl1pPr>
            <a:lvl2pPr>
              <a:defRPr sz="3200" baseline="0">
                <a:solidFill>
                  <a:schemeClr val="bg1"/>
                </a:solidFill>
                <a:latin typeface="Times New Roman" panose="02020603050405020304" pitchFamily="18" charset="0"/>
              </a:defRPr>
            </a:lvl2pPr>
            <a:lvl3pPr>
              <a:defRPr sz="3200" baseline="0">
                <a:solidFill>
                  <a:schemeClr val="bg1"/>
                </a:solidFill>
                <a:latin typeface="Times New Roman" panose="02020603050405020304" pitchFamily="18" charset="0"/>
              </a:defRPr>
            </a:lvl3pPr>
            <a:lvl4pPr>
              <a:defRPr sz="3200" baseline="0">
                <a:solidFill>
                  <a:schemeClr val="bg1"/>
                </a:solidFill>
                <a:latin typeface="Times New Roman" panose="02020603050405020304" pitchFamily="18" charset="0"/>
              </a:defRPr>
            </a:lvl4pPr>
            <a:lvl5pPr>
              <a:defRPr sz="3200" baseline="0">
                <a:solidFill>
                  <a:schemeClr val="bg1"/>
                </a:solidFill>
                <a:latin typeface="Times New Roman" panose="020206030504050203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FBAA54C5-966A-2547-ADF1-C8A29D9AAEA6}"/>
              </a:ext>
            </a:extLst>
          </p:cNvPr>
          <p:cNvSpPr>
            <a:spLocks noGrp="1"/>
          </p:cNvSpPr>
          <p:nvPr>
            <p:ph type="ftr" sz="quarter" idx="10"/>
          </p:nvPr>
        </p:nvSpPr>
        <p:spPr>
          <a:xfrm>
            <a:off x="294894" y="6391656"/>
            <a:ext cx="5283417" cy="434148"/>
          </a:xfrm>
          <a:prstGeom prst="rect">
            <a:avLst/>
          </a:prstGeom>
        </p:spPr>
        <p:txBody>
          <a:bodyPr/>
          <a:lstStyle/>
          <a:p>
            <a:r>
              <a:rPr lang="en-US" dirty="0"/>
              <a:t>Insert Unit Name Here &gt;&gt; Go to View &gt;&gt; Header/Footer</a:t>
            </a:r>
          </a:p>
        </p:txBody>
      </p:sp>
    </p:spTree>
    <p:extLst>
      <p:ext uri="{BB962C8B-B14F-4D97-AF65-F5344CB8AC3E}">
        <p14:creationId xmlns:p14="http://schemas.microsoft.com/office/powerpoint/2010/main" val="1486452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ullet Slide - Arrow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FBD3-7012-E344-8CD9-02DDF7B6D9A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ACBBA8B-5C71-6241-BCD3-E43501C0B9B0}"/>
              </a:ext>
            </a:extLst>
          </p:cNvPr>
          <p:cNvSpPr>
            <a:spLocks noGrp="1"/>
          </p:cNvSpPr>
          <p:nvPr>
            <p:ph idx="1"/>
          </p:nvPr>
        </p:nvSpPr>
        <p:spPr>
          <a:xfrm>
            <a:off x="628650" y="1825625"/>
            <a:ext cx="7886700" cy="4351338"/>
          </a:xfrm>
        </p:spPr>
        <p:txBody>
          <a:bodyPr/>
          <a:lstStyle>
            <a:lvl1pPr marL="305991" indent="-298847">
              <a:spcAft>
                <a:spcPts val="450"/>
              </a:spcAft>
              <a:buSzPct val="105000"/>
              <a:buFontTx/>
              <a:buBlip>
                <a:blip r:embed="rId2"/>
              </a:buBlip>
              <a:tabLst/>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FBAA54C5-966A-2547-ADF1-C8A29D9AAEA6}"/>
              </a:ext>
            </a:extLst>
          </p:cNvPr>
          <p:cNvSpPr>
            <a:spLocks noGrp="1"/>
          </p:cNvSpPr>
          <p:nvPr>
            <p:ph type="ftr" sz="quarter" idx="10"/>
          </p:nvPr>
        </p:nvSpPr>
        <p:spPr>
          <a:xfrm>
            <a:off x="294894" y="6389784"/>
            <a:ext cx="4823861" cy="434148"/>
          </a:xfrm>
          <a:prstGeom prst="rect">
            <a:avLst/>
          </a:prstGeom>
        </p:spPr>
        <p:txBody>
          <a:bodyPr/>
          <a:lstStyle/>
          <a:p>
            <a:r>
              <a:rPr lang="en-US" dirty="0"/>
              <a:t>Insert Unit Name Here &gt;&gt; Go to View &gt;&gt; Header/Footer</a:t>
            </a:r>
          </a:p>
        </p:txBody>
      </p:sp>
    </p:spTree>
    <p:extLst>
      <p:ext uri="{BB962C8B-B14F-4D97-AF65-F5344CB8AC3E}">
        <p14:creationId xmlns:p14="http://schemas.microsoft.com/office/powerpoint/2010/main" val="3314519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Bullet Slide - Checkmar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FBD3-7012-E344-8CD9-02DDF7B6D9A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ACBBA8B-5C71-6241-BCD3-E43501C0B9B0}"/>
              </a:ext>
            </a:extLst>
          </p:cNvPr>
          <p:cNvSpPr>
            <a:spLocks noGrp="1"/>
          </p:cNvSpPr>
          <p:nvPr>
            <p:ph idx="1"/>
          </p:nvPr>
        </p:nvSpPr>
        <p:spPr>
          <a:xfrm>
            <a:off x="628650" y="1825625"/>
            <a:ext cx="7886700" cy="4351338"/>
          </a:xfrm>
        </p:spPr>
        <p:txBody>
          <a:bodyPr/>
          <a:lstStyle>
            <a:lvl1pPr marL="305991" indent="-298847">
              <a:spcAft>
                <a:spcPts val="450"/>
              </a:spcAft>
              <a:buSzPct val="105000"/>
              <a:buFontTx/>
              <a:buBlip>
                <a:blip r:embed="rId2"/>
              </a:buBlip>
              <a:tabLst/>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FBAA54C5-966A-2547-ADF1-C8A29D9AAEA6}"/>
              </a:ext>
            </a:extLst>
          </p:cNvPr>
          <p:cNvSpPr>
            <a:spLocks noGrp="1"/>
          </p:cNvSpPr>
          <p:nvPr>
            <p:ph type="ftr" sz="quarter" idx="10"/>
          </p:nvPr>
        </p:nvSpPr>
        <p:spPr>
          <a:xfrm>
            <a:off x="294894" y="6389784"/>
            <a:ext cx="4979404" cy="434148"/>
          </a:xfrm>
          <a:prstGeom prst="rect">
            <a:avLst/>
          </a:prstGeom>
        </p:spPr>
        <p:txBody>
          <a:bodyPr/>
          <a:lstStyle/>
          <a:p>
            <a:r>
              <a:rPr lang="en-US" dirty="0"/>
              <a:t>Insert Unit Name Here &gt;&gt; Go to View &gt;&gt; Header/Footer</a:t>
            </a:r>
          </a:p>
        </p:txBody>
      </p:sp>
    </p:spTree>
    <p:extLst>
      <p:ext uri="{BB962C8B-B14F-4D97-AF65-F5344CB8AC3E}">
        <p14:creationId xmlns:p14="http://schemas.microsoft.com/office/powerpoint/2010/main" val="2014040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lum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4A94-DAEA-0B4D-A560-6B0D29C9829E}"/>
              </a:ext>
            </a:extLst>
          </p:cNvPr>
          <p:cNvSpPr>
            <a:spLocks noGrp="1"/>
          </p:cNvSpPr>
          <p:nvPr>
            <p:ph type="title"/>
          </p:nvPr>
        </p:nvSpPr>
        <p:spPr>
          <a:solidFill>
            <a:schemeClr val="accent1"/>
          </a:solidFill>
        </p:spPr>
        <p:txBody>
          <a:bodyPr/>
          <a:lstStyle/>
          <a:p>
            <a:r>
              <a:rPr lang="en-US"/>
              <a:t>Click to edit Master title style</a:t>
            </a:r>
          </a:p>
        </p:txBody>
      </p:sp>
      <p:sp>
        <p:nvSpPr>
          <p:cNvPr id="3" name="Content Placeholder 2">
            <a:extLst>
              <a:ext uri="{FF2B5EF4-FFF2-40B4-BE49-F238E27FC236}">
                <a16:creationId xmlns:a16="http://schemas.microsoft.com/office/drawing/2014/main" id="{DF27F293-DDBE-6C43-B409-42B316BDC2C6}"/>
              </a:ext>
            </a:extLst>
          </p:cNvPr>
          <p:cNvSpPr>
            <a:spLocks noGrp="1"/>
          </p:cNvSpPr>
          <p:nvPr>
            <p:ph sz="half" idx="1"/>
          </p:nvPr>
        </p:nvSpPr>
        <p:spPr>
          <a:xfrm>
            <a:off x="628650" y="1825625"/>
            <a:ext cx="3886200" cy="4351338"/>
          </a:xfrm>
        </p:spPr>
        <p:txBody>
          <a:bodyPr/>
          <a:lstStyle>
            <a:lvl1pPr>
              <a:defRPr baseline="0">
                <a:solidFill>
                  <a:schemeClr val="bg1"/>
                </a:solidFill>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610BAA6-F216-4E47-A454-29DB58A39235}"/>
              </a:ext>
            </a:extLst>
          </p:cNvPr>
          <p:cNvSpPr>
            <a:spLocks noGrp="1"/>
          </p:cNvSpPr>
          <p:nvPr>
            <p:ph sz="half" idx="2"/>
          </p:nvPr>
        </p:nvSpPr>
        <p:spPr>
          <a:xfrm>
            <a:off x="4629150" y="1825625"/>
            <a:ext cx="3886200" cy="4351338"/>
          </a:xfrm>
        </p:spPr>
        <p:txBody>
          <a:bodyPr/>
          <a:lstStyle>
            <a:lvl1pPr>
              <a:defRPr baseline="0">
                <a:solidFill>
                  <a:schemeClr val="bg1"/>
                </a:solidFill>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901AAA60-DAB6-0A4B-BBB9-1D32AB9AC53C}"/>
              </a:ext>
            </a:extLst>
          </p:cNvPr>
          <p:cNvSpPr>
            <a:spLocks noGrp="1"/>
          </p:cNvSpPr>
          <p:nvPr>
            <p:ph type="ftr" sz="quarter" idx="10"/>
          </p:nvPr>
        </p:nvSpPr>
        <p:spPr>
          <a:xfrm>
            <a:off x="294894" y="6391656"/>
            <a:ext cx="4760230" cy="434148"/>
          </a:xfrm>
          <a:prstGeom prst="rect">
            <a:avLst/>
          </a:prstGeom>
        </p:spPr>
        <p:txBody>
          <a:bodyPr/>
          <a:lstStyle/>
          <a:p>
            <a:r>
              <a:rPr lang="en-US" dirty="0"/>
              <a:t>Insert Unit Name Here &gt;&gt; Go to View &gt;&gt; Header/Footer</a:t>
            </a:r>
          </a:p>
        </p:txBody>
      </p:sp>
    </p:spTree>
    <p:extLst>
      <p:ext uri="{BB962C8B-B14F-4D97-AF65-F5344CB8AC3E}">
        <p14:creationId xmlns:p14="http://schemas.microsoft.com/office/powerpoint/2010/main" val="2320759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Divider with Photo Backgroun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73CE28F-38A5-DE42-9231-928F7032A23D}"/>
              </a:ext>
            </a:extLst>
          </p:cNvPr>
          <p:cNvSpPr>
            <a:spLocks noGrp="1"/>
          </p:cNvSpPr>
          <p:nvPr>
            <p:ph type="ftr" sz="quarter" idx="10"/>
          </p:nvPr>
        </p:nvSpPr>
        <p:spPr>
          <a:xfrm>
            <a:off x="294894" y="6391656"/>
            <a:ext cx="5509661" cy="434148"/>
          </a:xfrm>
          <a:prstGeom prst="rect">
            <a:avLst/>
          </a:prstGeom>
        </p:spPr>
        <p:txBody>
          <a:bodyPr/>
          <a:lstStyle/>
          <a:p>
            <a:r>
              <a:rPr lang="en-US" dirty="0"/>
              <a:t>Insert Unit Name Here &gt;&gt; Go to View &gt;&gt; Header/Footer</a:t>
            </a:r>
          </a:p>
        </p:txBody>
      </p:sp>
      <p:sp>
        <p:nvSpPr>
          <p:cNvPr id="5" name="Picture Placeholder 4">
            <a:extLst>
              <a:ext uri="{FF2B5EF4-FFF2-40B4-BE49-F238E27FC236}">
                <a16:creationId xmlns:a16="http://schemas.microsoft.com/office/drawing/2014/main" id="{06CB8017-7E7F-9B49-9B4B-B9336EB3F2BF}"/>
              </a:ext>
            </a:extLst>
          </p:cNvPr>
          <p:cNvSpPr>
            <a:spLocks noGrp="1"/>
          </p:cNvSpPr>
          <p:nvPr>
            <p:ph type="pic" sz="quarter" idx="11"/>
          </p:nvPr>
        </p:nvSpPr>
        <p:spPr>
          <a:xfrm>
            <a:off x="0" y="0"/>
            <a:ext cx="9144000" cy="6334813"/>
          </a:xfrm>
        </p:spPr>
        <p:txBody>
          <a:bodyPr anchor="ctr" anchorCtr="0"/>
          <a:lstStyle>
            <a:lvl1pPr algn="ctr">
              <a:defRPr/>
            </a:lvl1pPr>
          </a:lstStyle>
          <a:p>
            <a:r>
              <a:rPr lang="en-US" dirty="0"/>
              <a:t>Click icon to add picture</a:t>
            </a:r>
          </a:p>
        </p:txBody>
      </p:sp>
      <p:sp>
        <p:nvSpPr>
          <p:cNvPr id="7" name="Text Placeholder 6">
            <a:extLst>
              <a:ext uri="{FF2B5EF4-FFF2-40B4-BE49-F238E27FC236}">
                <a16:creationId xmlns:a16="http://schemas.microsoft.com/office/drawing/2014/main" id="{4BDF2F51-43AF-EB4F-AFBB-B545D7ECB4CD}"/>
              </a:ext>
            </a:extLst>
          </p:cNvPr>
          <p:cNvSpPr>
            <a:spLocks noGrp="1"/>
          </p:cNvSpPr>
          <p:nvPr>
            <p:ph type="body" sz="quarter" idx="12" hasCustomPrompt="1"/>
          </p:nvPr>
        </p:nvSpPr>
        <p:spPr>
          <a:xfrm>
            <a:off x="1304925" y="1613789"/>
            <a:ext cx="2100575" cy="507831"/>
          </a:xfrm>
          <a:solidFill>
            <a:schemeClr val="accent1"/>
          </a:solidFill>
        </p:spPr>
        <p:txBody>
          <a:bodyPr vert="horz" wrap="none" lIns="91440" anchor="ctr" anchorCtr="0">
            <a:spAutoFit/>
          </a:bodyPr>
          <a:lstStyle>
            <a:lvl1pPr marL="0" indent="0">
              <a:buNone/>
              <a:defRPr sz="3000" b="1"/>
            </a:lvl1pPr>
            <a:lvl2pPr marL="342900" indent="0">
              <a:buNone/>
              <a:defRPr/>
            </a:lvl2pPr>
            <a:lvl3pPr marL="685800" indent="0">
              <a:buNone/>
              <a:defRPr/>
            </a:lvl3pPr>
            <a:lvl4pPr marL="1028700" indent="0">
              <a:buNone/>
              <a:defRPr/>
            </a:lvl4pPr>
            <a:lvl5pPr marL="1371600" indent="0">
              <a:buNone/>
              <a:defRPr/>
            </a:lvl5pPr>
          </a:lstStyle>
          <a:p>
            <a:pPr lvl="0"/>
            <a:r>
              <a:rPr lang="en-US" dirty="0"/>
              <a:t>Insert Text</a:t>
            </a:r>
          </a:p>
        </p:txBody>
      </p:sp>
    </p:spTree>
    <p:extLst>
      <p:ext uri="{BB962C8B-B14F-4D97-AF65-F5344CB8AC3E}">
        <p14:creationId xmlns:p14="http://schemas.microsoft.com/office/powerpoint/2010/main" val="3162356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28A53FEB-EECE-604B-823F-810D824B4F7B}"/>
              </a:ext>
            </a:extLst>
          </p:cNvPr>
          <p:cNvSpPr>
            <a:spLocks noGrp="1"/>
          </p:cNvSpPr>
          <p:nvPr>
            <p:ph type="pic" sz="quarter" idx="18"/>
          </p:nvPr>
        </p:nvSpPr>
        <p:spPr>
          <a:xfrm>
            <a:off x="0" y="0"/>
            <a:ext cx="5594461" cy="6336290"/>
          </a:xfrm>
        </p:spPr>
        <p:txBody>
          <a:bodyPr wrap="none" anchor="ctr" anchorCtr="0"/>
          <a:lstStyle>
            <a:lvl1pPr marL="0" indent="0" algn="ctr">
              <a:buNone/>
              <a:defRPr>
                <a:solidFill>
                  <a:srgbClr val="FF0000"/>
                </a:solidFill>
              </a:defRPr>
            </a:lvl1pPr>
          </a:lstStyle>
          <a:p>
            <a:r>
              <a:rPr lang="en-US" dirty="0"/>
              <a:t>Click icon to add picture</a:t>
            </a:r>
          </a:p>
        </p:txBody>
      </p:sp>
      <p:sp>
        <p:nvSpPr>
          <p:cNvPr id="3" name="Footer Placeholder 2">
            <a:extLst>
              <a:ext uri="{FF2B5EF4-FFF2-40B4-BE49-F238E27FC236}">
                <a16:creationId xmlns:a16="http://schemas.microsoft.com/office/drawing/2014/main" id="{0FFE2033-42DC-6F47-BA67-5A3FE4333294}"/>
              </a:ext>
            </a:extLst>
          </p:cNvPr>
          <p:cNvSpPr>
            <a:spLocks noGrp="1"/>
          </p:cNvSpPr>
          <p:nvPr>
            <p:ph type="ftr" sz="quarter" idx="10"/>
          </p:nvPr>
        </p:nvSpPr>
        <p:spPr>
          <a:xfrm>
            <a:off x="294894" y="6391656"/>
            <a:ext cx="5299567" cy="434148"/>
          </a:xfrm>
          <a:prstGeom prst="rect">
            <a:avLst/>
          </a:prstGeom>
        </p:spPr>
        <p:txBody>
          <a:bodyPr/>
          <a:lstStyle/>
          <a:p>
            <a:r>
              <a:rPr lang="en-US" dirty="0"/>
              <a:t>Insert Unit Name Here &gt;&gt; Go to View &gt;&gt; Header/Footer</a:t>
            </a:r>
          </a:p>
        </p:txBody>
      </p:sp>
      <p:sp>
        <p:nvSpPr>
          <p:cNvPr id="4" name="Rectangle 3">
            <a:extLst>
              <a:ext uri="{FF2B5EF4-FFF2-40B4-BE49-F238E27FC236}">
                <a16:creationId xmlns:a16="http://schemas.microsoft.com/office/drawing/2014/main" id="{4DF9CB07-5AF2-9B4A-B86C-EAAE286C41A3}"/>
              </a:ext>
            </a:extLst>
          </p:cNvPr>
          <p:cNvSpPr/>
          <p:nvPr/>
        </p:nvSpPr>
        <p:spPr>
          <a:xfrm>
            <a:off x="5594748" y="-1"/>
            <a:ext cx="3549253" cy="63457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cxnSp>
        <p:nvCxnSpPr>
          <p:cNvPr id="7" name="Straight Connector 6">
            <a:extLst>
              <a:ext uri="{FF2B5EF4-FFF2-40B4-BE49-F238E27FC236}">
                <a16:creationId xmlns:a16="http://schemas.microsoft.com/office/drawing/2014/main" id="{DDCD893F-4580-B544-83D6-ED7E385EA0E6}"/>
              </a:ext>
            </a:extLst>
          </p:cNvPr>
          <p:cNvCxnSpPr>
            <a:cxnSpLocks/>
          </p:cNvCxnSpPr>
          <p:nvPr/>
        </p:nvCxnSpPr>
        <p:spPr>
          <a:xfrm>
            <a:off x="5836444" y="2552700"/>
            <a:ext cx="30861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14">
            <a:extLst>
              <a:ext uri="{FF2B5EF4-FFF2-40B4-BE49-F238E27FC236}">
                <a16:creationId xmlns:a16="http://schemas.microsoft.com/office/drawing/2014/main" id="{00D2CBF2-4A18-2345-BEF9-12E50BADADB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5770862" y="2817258"/>
            <a:ext cx="308085" cy="30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Placeholder 21">
            <a:extLst>
              <a:ext uri="{FF2B5EF4-FFF2-40B4-BE49-F238E27FC236}">
                <a16:creationId xmlns:a16="http://schemas.microsoft.com/office/drawing/2014/main" id="{1233CEFE-0465-164B-A7FC-DA89EC13E832}"/>
              </a:ext>
            </a:extLst>
          </p:cNvPr>
          <p:cNvSpPr>
            <a:spLocks noGrp="1"/>
          </p:cNvSpPr>
          <p:nvPr>
            <p:ph type="body" sz="quarter" idx="11"/>
          </p:nvPr>
        </p:nvSpPr>
        <p:spPr>
          <a:xfrm>
            <a:off x="5851304" y="171450"/>
            <a:ext cx="3062977" cy="2309813"/>
          </a:xfrm>
        </p:spPr>
        <p:txBody>
          <a:bodyPr anchor="b" anchorCtr="0">
            <a:normAutofit/>
          </a:bodyPr>
          <a:lstStyle>
            <a:lvl1pPr marL="0" indent="0">
              <a:buNone/>
              <a:defRPr sz="3000" b="1"/>
            </a:lvl1pPr>
          </a:lstStyle>
          <a:p>
            <a:pPr lvl="0"/>
            <a:r>
              <a:rPr lang="en-US"/>
              <a:t>Edit Master text styles</a:t>
            </a:r>
          </a:p>
        </p:txBody>
      </p:sp>
      <p:sp>
        <p:nvSpPr>
          <p:cNvPr id="24" name="Text Placeholder 23">
            <a:extLst>
              <a:ext uri="{FF2B5EF4-FFF2-40B4-BE49-F238E27FC236}">
                <a16:creationId xmlns:a16="http://schemas.microsoft.com/office/drawing/2014/main" id="{BFAEA2DC-2F40-D344-B961-344ADAEE4501}"/>
              </a:ext>
            </a:extLst>
          </p:cNvPr>
          <p:cNvSpPr>
            <a:spLocks noGrp="1"/>
          </p:cNvSpPr>
          <p:nvPr>
            <p:ph type="body" sz="quarter" idx="12" hasCustomPrompt="1"/>
          </p:nvPr>
        </p:nvSpPr>
        <p:spPr>
          <a:xfrm>
            <a:off x="6088856" y="2738439"/>
            <a:ext cx="2825354" cy="652462"/>
          </a:xfrm>
        </p:spPr>
        <p:txBody>
          <a:bodyPr anchor="ctr" anchorCtr="0">
            <a:noAutofit/>
          </a:bodyPr>
          <a:lstStyle>
            <a:lvl1pPr marL="0" indent="0">
              <a:lnSpc>
                <a:spcPct val="100000"/>
              </a:lnSpc>
              <a:spcBef>
                <a:spcPts val="0"/>
              </a:spcBef>
              <a:buNone/>
              <a:defRPr sz="1350" b="0"/>
            </a:lvl1pPr>
            <a:lvl2pPr marL="342900" indent="0">
              <a:buNone/>
              <a:defRPr/>
            </a:lvl2pPr>
            <a:lvl3pPr marL="685800" indent="0">
              <a:buNone/>
              <a:defRPr/>
            </a:lvl3pPr>
            <a:lvl4pPr marL="1028700" indent="0">
              <a:buNone/>
              <a:defRPr/>
            </a:lvl4pPr>
            <a:lvl5pPr marL="1371600" indent="0">
              <a:buNone/>
              <a:defRPr/>
            </a:lvl5pPr>
          </a:lstStyle>
          <a:p>
            <a:pPr lvl="0"/>
            <a:r>
              <a:rPr lang="en-US" dirty="0"/>
              <a:t>Address goes here</a:t>
            </a:r>
          </a:p>
          <a:p>
            <a:pPr lvl="0"/>
            <a:r>
              <a:rPr lang="en-US" dirty="0"/>
              <a:t>City, ST ZIP</a:t>
            </a:r>
          </a:p>
        </p:txBody>
      </p:sp>
      <p:sp>
        <p:nvSpPr>
          <p:cNvPr id="25" name="Text Placeholder 23">
            <a:extLst>
              <a:ext uri="{FF2B5EF4-FFF2-40B4-BE49-F238E27FC236}">
                <a16:creationId xmlns:a16="http://schemas.microsoft.com/office/drawing/2014/main" id="{79528BCA-18EF-8449-8A17-21BBC85136F7}"/>
              </a:ext>
            </a:extLst>
          </p:cNvPr>
          <p:cNvSpPr>
            <a:spLocks noGrp="1"/>
          </p:cNvSpPr>
          <p:nvPr>
            <p:ph type="body" sz="quarter" idx="13" hasCustomPrompt="1"/>
          </p:nvPr>
        </p:nvSpPr>
        <p:spPr>
          <a:xfrm>
            <a:off x="6088856" y="3505620"/>
            <a:ext cx="2825354" cy="467470"/>
          </a:xfrm>
        </p:spPr>
        <p:txBody>
          <a:bodyPr anchor="ctr" anchorCtr="0">
            <a:noAutofit/>
          </a:bodyPr>
          <a:lstStyle>
            <a:lvl1pPr marL="0" indent="0">
              <a:lnSpc>
                <a:spcPct val="100000"/>
              </a:lnSpc>
              <a:spcBef>
                <a:spcPts val="0"/>
              </a:spcBef>
              <a:buNone/>
              <a:defRPr sz="1350" b="0"/>
            </a:lvl1pPr>
            <a:lvl2pPr marL="342900" indent="0">
              <a:buNone/>
              <a:defRPr/>
            </a:lvl2pPr>
            <a:lvl3pPr marL="685800" indent="0">
              <a:buNone/>
              <a:defRPr/>
            </a:lvl3pPr>
            <a:lvl4pPr marL="1028700" indent="0">
              <a:buNone/>
              <a:defRPr/>
            </a:lvl4pPr>
            <a:lvl5pPr marL="1371600" indent="0">
              <a:buNone/>
              <a:defRPr/>
            </a:lvl5pPr>
          </a:lstStyle>
          <a:p>
            <a:pPr lvl="0"/>
            <a:r>
              <a:rPr lang="en-US" dirty="0"/>
              <a:t>319-XXX-XXXX</a:t>
            </a:r>
          </a:p>
        </p:txBody>
      </p:sp>
      <p:sp>
        <p:nvSpPr>
          <p:cNvPr id="26" name="Text Placeholder 23">
            <a:extLst>
              <a:ext uri="{FF2B5EF4-FFF2-40B4-BE49-F238E27FC236}">
                <a16:creationId xmlns:a16="http://schemas.microsoft.com/office/drawing/2014/main" id="{ACD9A33F-60C5-284B-9D46-72E5B57832C1}"/>
              </a:ext>
            </a:extLst>
          </p:cNvPr>
          <p:cNvSpPr>
            <a:spLocks noGrp="1"/>
          </p:cNvSpPr>
          <p:nvPr>
            <p:ph type="body" sz="quarter" idx="14" hasCustomPrompt="1"/>
          </p:nvPr>
        </p:nvSpPr>
        <p:spPr>
          <a:xfrm>
            <a:off x="6088856" y="3968328"/>
            <a:ext cx="2825354" cy="467470"/>
          </a:xfrm>
        </p:spPr>
        <p:txBody>
          <a:bodyPr anchor="ctr" anchorCtr="0">
            <a:noAutofit/>
          </a:bodyPr>
          <a:lstStyle>
            <a:lvl1pPr marL="0" indent="0">
              <a:lnSpc>
                <a:spcPct val="100000"/>
              </a:lnSpc>
              <a:spcBef>
                <a:spcPts val="0"/>
              </a:spcBef>
              <a:buNone/>
              <a:defRPr sz="1350" b="0"/>
            </a:lvl1pPr>
            <a:lvl2pPr marL="342900" indent="0">
              <a:buNone/>
              <a:defRPr/>
            </a:lvl2pPr>
            <a:lvl3pPr marL="685800" indent="0">
              <a:buNone/>
              <a:defRPr/>
            </a:lvl3pPr>
            <a:lvl4pPr marL="1028700" indent="0">
              <a:buNone/>
              <a:defRPr/>
            </a:lvl4pPr>
            <a:lvl5pPr marL="1371600" indent="0">
              <a:buNone/>
              <a:defRPr/>
            </a:lvl5pPr>
          </a:lstStyle>
          <a:p>
            <a:pPr lvl="0"/>
            <a:r>
              <a:rPr lang="en-US" dirty="0" err="1"/>
              <a:t>URL.uiowa.edu</a:t>
            </a:r>
            <a:endParaRPr lang="en-US" dirty="0"/>
          </a:p>
        </p:txBody>
      </p:sp>
      <p:sp>
        <p:nvSpPr>
          <p:cNvPr id="27" name="Text Placeholder 23">
            <a:extLst>
              <a:ext uri="{FF2B5EF4-FFF2-40B4-BE49-F238E27FC236}">
                <a16:creationId xmlns:a16="http://schemas.microsoft.com/office/drawing/2014/main" id="{8E9CD933-E414-1145-9754-ACBFFF596226}"/>
              </a:ext>
            </a:extLst>
          </p:cNvPr>
          <p:cNvSpPr>
            <a:spLocks noGrp="1"/>
          </p:cNvSpPr>
          <p:nvPr>
            <p:ph type="body" sz="quarter" idx="15" hasCustomPrompt="1"/>
          </p:nvPr>
        </p:nvSpPr>
        <p:spPr>
          <a:xfrm>
            <a:off x="6088856" y="4442053"/>
            <a:ext cx="2825354" cy="467470"/>
          </a:xfrm>
        </p:spPr>
        <p:txBody>
          <a:bodyPr anchor="ctr" anchorCtr="0">
            <a:noAutofit/>
          </a:bodyPr>
          <a:lstStyle>
            <a:lvl1pPr marL="0" indent="0">
              <a:lnSpc>
                <a:spcPct val="100000"/>
              </a:lnSpc>
              <a:spcBef>
                <a:spcPts val="0"/>
              </a:spcBef>
              <a:buNone/>
              <a:defRPr sz="1350" b="0"/>
            </a:lvl1pPr>
            <a:lvl2pPr marL="342900" indent="0">
              <a:buNone/>
              <a:defRPr/>
            </a:lvl2pPr>
            <a:lvl3pPr marL="685800" indent="0">
              <a:buNone/>
              <a:defRPr/>
            </a:lvl3pPr>
            <a:lvl4pPr marL="1028700" indent="0">
              <a:buNone/>
              <a:defRPr/>
            </a:lvl4pPr>
            <a:lvl5pPr marL="1371600" indent="0">
              <a:buNone/>
              <a:defRPr/>
            </a:lvl5pPr>
          </a:lstStyle>
          <a:p>
            <a:pPr lvl="0"/>
            <a:r>
              <a:rPr lang="en-US" dirty="0" err="1"/>
              <a:t>facebook.com</a:t>
            </a:r>
            <a:r>
              <a:rPr lang="en-US" dirty="0"/>
              <a:t>/URL</a:t>
            </a:r>
          </a:p>
        </p:txBody>
      </p:sp>
      <p:sp>
        <p:nvSpPr>
          <p:cNvPr id="28" name="Text Placeholder 23">
            <a:extLst>
              <a:ext uri="{FF2B5EF4-FFF2-40B4-BE49-F238E27FC236}">
                <a16:creationId xmlns:a16="http://schemas.microsoft.com/office/drawing/2014/main" id="{971AC9B4-FCC0-5642-81E4-7080E62B0E6A}"/>
              </a:ext>
            </a:extLst>
          </p:cNvPr>
          <p:cNvSpPr>
            <a:spLocks noGrp="1"/>
          </p:cNvSpPr>
          <p:nvPr>
            <p:ph type="body" sz="quarter" idx="16" hasCustomPrompt="1"/>
          </p:nvPr>
        </p:nvSpPr>
        <p:spPr>
          <a:xfrm>
            <a:off x="6088856" y="4926795"/>
            <a:ext cx="2825354" cy="467470"/>
          </a:xfrm>
        </p:spPr>
        <p:txBody>
          <a:bodyPr anchor="ctr" anchorCtr="0">
            <a:noAutofit/>
          </a:bodyPr>
          <a:lstStyle>
            <a:lvl1pPr marL="0" indent="0">
              <a:lnSpc>
                <a:spcPct val="100000"/>
              </a:lnSpc>
              <a:spcBef>
                <a:spcPts val="0"/>
              </a:spcBef>
              <a:buNone/>
              <a:defRPr sz="1350" b="0"/>
            </a:lvl1pPr>
            <a:lvl2pPr marL="342900" indent="0">
              <a:buNone/>
              <a:defRPr/>
            </a:lvl2pPr>
            <a:lvl3pPr marL="685800" indent="0">
              <a:buNone/>
              <a:defRPr/>
            </a:lvl3pPr>
            <a:lvl4pPr marL="1028700" indent="0">
              <a:buNone/>
              <a:defRPr/>
            </a:lvl4pPr>
            <a:lvl5pPr marL="1371600" indent="0">
              <a:buNone/>
              <a:defRPr/>
            </a:lvl5pPr>
          </a:lstStyle>
          <a:p>
            <a:pPr lvl="0"/>
            <a:r>
              <a:rPr lang="en-US" dirty="0"/>
              <a:t>@</a:t>
            </a:r>
            <a:r>
              <a:rPr lang="en-US" dirty="0" err="1"/>
              <a:t>twitterhandle</a:t>
            </a:r>
            <a:endParaRPr lang="en-US" dirty="0"/>
          </a:p>
        </p:txBody>
      </p:sp>
      <p:sp>
        <p:nvSpPr>
          <p:cNvPr id="29" name="Text Placeholder 23">
            <a:extLst>
              <a:ext uri="{FF2B5EF4-FFF2-40B4-BE49-F238E27FC236}">
                <a16:creationId xmlns:a16="http://schemas.microsoft.com/office/drawing/2014/main" id="{0523A405-5F07-2F4D-B77F-90515157D8BE}"/>
              </a:ext>
            </a:extLst>
          </p:cNvPr>
          <p:cNvSpPr>
            <a:spLocks noGrp="1"/>
          </p:cNvSpPr>
          <p:nvPr>
            <p:ph type="body" sz="quarter" idx="17" hasCustomPrompt="1"/>
          </p:nvPr>
        </p:nvSpPr>
        <p:spPr>
          <a:xfrm>
            <a:off x="6088856" y="5411537"/>
            <a:ext cx="2825354" cy="467470"/>
          </a:xfrm>
        </p:spPr>
        <p:txBody>
          <a:bodyPr anchor="ctr" anchorCtr="0">
            <a:noAutofit/>
          </a:bodyPr>
          <a:lstStyle>
            <a:lvl1pPr marL="0" indent="0">
              <a:lnSpc>
                <a:spcPct val="100000"/>
              </a:lnSpc>
              <a:spcBef>
                <a:spcPts val="0"/>
              </a:spcBef>
              <a:buNone/>
              <a:defRPr sz="1350" b="0"/>
            </a:lvl1pPr>
            <a:lvl2pPr marL="342900" indent="0">
              <a:buNone/>
              <a:defRPr/>
            </a:lvl2pPr>
            <a:lvl3pPr marL="685800" indent="0">
              <a:buNone/>
              <a:defRPr/>
            </a:lvl3pPr>
            <a:lvl4pPr marL="1028700" indent="0">
              <a:buNone/>
              <a:defRPr/>
            </a:lvl4pPr>
            <a:lvl5pPr marL="1371600" indent="0">
              <a:buNone/>
              <a:defRPr/>
            </a:lvl5pPr>
          </a:lstStyle>
          <a:p>
            <a:pPr lvl="0"/>
            <a:r>
              <a:rPr lang="en-US" dirty="0" err="1"/>
              <a:t>contact@uiowa.edu</a:t>
            </a:r>
            <a:endParaRPr lang="en-US" dirty="0"/>
          </a:p>
        </p:txBody>
      </p:sp>
      <p:pic>
        <p:nvPicPr>
          <p:cNvPr id="19" name="Picture 14">
            <a:extLst>
              <a:ext uri="{FF2B5EF4-FFF2-40B4-BE49-F238E27FC236}">
                <a16:creationId xmlns:a16="http://schemas.microsoft.com/office/drawing/2014/main" id="{57571D24-5A75-6D4A-859D-0B99A9B5D002}"/>
              </a:ext>
            </a:extLst>
          </p:cNvPr>
          <p:cNvPicPr>
            <a:picLocks noChangeAspect="1" noChangeArrowheads="1"/>
          </p:cNvPicPr>
          <p:nvPr userDrawn="1"/>
        </p:nvPicPr>
        <p:blipFill rotWithShape="1">
          <a:blip r:embed="rId3">
            <a:extLst>
              <a:ext uri="{28A0092B-C50C-407E-A947-70E740481C1C}">
                <a14:useLocalDpi xmlns:a14="http://schemas.microsoft.com/office/drawing/2010/main"/>
              </a:ext>
            </a:extLst>
          </a:blip>
          <a:srcRect/>
          <a:stretch/>
        </p:blipFill>
        <p:spPr bwMode="auto">
          <a:xfrm>
            <a:off x="5789912" y="3619397"/>
            <a:ext cx="329938" cy="29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4">
            <a:extLst>
              <a:ext uri="{FF2B5EF4-FFF2-40B4-BE49-F238E27FC236}">
                <a16:creationId xmlns:a16="http://schemas.microsoft.com/office/drawing/2014/main" id="{8A2579D0-F259-4C48-8704-136FA35A4598}"/>
              </a:ext>
            </a:extLst>
          </p:cNvPr>
          <p:cNvPicPr>
            <a:picLocks noChangeAspect="1" noChangeArrowheads="1"/>
          </p:cNvPicPr>
          <p:nvPr userDrawn="1"/>
        </p:nvPicPr>
        <p:blipFill rotWithShape="1">
          <a:blip r:embed="rId4">
            <a:extLst>
              <a:ext uri="{28A0092B-C50C-407E-A947-70E740481C1C}">
                <a14:useLocalDpi xmlns:a14="http://schemas.microsoft.com/office/drawing/2010/main"/>
              </a:ext>
            </a:extLst>
          </a:blip>
          <a:srcRect/>
          <a:stretch/>
        </p:blipFill>
        <p:spPr bwMode="auto">
          <a:xfrm>
            <a:off x="5752008" y="4065506"/>
            <a:ext cx="329938" cy="29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4">
            <a:extLst>
              <a:ext uri="{FF2B5EF4-FFF2-40B4-BE49-F238E27FC236}">
                <a16:creationId xmlns:a16="http://schemas.microsoft.com/office/drawing/2014/main" id="{6021253C-4C48-E74E-B11A-D6AD90035366}"/>
              </a:ext>
            </a:extLst>
          </p:cNvPr>
          <p:cNvPicPr>
            <a:picLocks noChangeAspect="1" noChangeArrowheads="1"/>
          </p:cNvPicPr>
          <p:nvPr userDrawn="1"/>
        </p:nvPicPr>
        <p:blipFill rotWithShape="1">
          <a:blip r:embed="rId5">
            <a:extLst>
              <a:ext uri="{28A0092B-C50C-407E-A947-70E740481C1C}">
                <a14:useLocalDpi xmlns:a14="http://schemas.microsoft.com/office/drawing/2010/main"/>
              </a:ext>
            </a:extLst>
          </a:blip>
          <a:srcRect/>
          <a:stretch/>
        </p:blipFill>
        <p:spPr bwMode="auto">
          <a:xfrm>
            <a:off x="5780289" y="4536846"/>
            <a:ext cx="329938" cy="29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4">
            <a:extLst>
              <a:ext uri="{FF2B5EF4-FFF2-40B4-BE49-F238E27FC236}">
                <a16:creationId xmlns:a16="http://schemas.microsoft.com/office/drawing/2014/main" id="{9E2D6489-247C-524E-A2FC-4CE9A6832A37}"/>
              </a:ext>
            </a:extLst>
          </p:cNvPr>
          <p:cNvPicPr>
            <a:picLocks noChangeAspect="1" noChangeArrowheads="1"/>
          </p:cNvPicPr>
          <p:nvPr userDrawn="1"/>
        </p:nvPicPr>
        <p:blipFill rotWithShape="1">
          <a:blip r:embed="rId6">
            <a:extLst>
              <a:ext uri="{28A0092B-C50C-407E-A947-70E740481C1C}">
                <a14:useLocalDpi xmlns:a14="http://schemas.microsoft.com/office/drawing/2010/main"/>
              </a:ext>
            </a:extLst>
          </a:blip>
          <a:srcRect/>
          <a:stretch/>
        </p:blipFill>
        <p:spPr bwMode="auto">
          <a:xfrm>
            <a:off x="5761435" y="5017613"/>
            <a:ext cx="329938" cy="29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0045CCAD-BF56-8F42-846C-2C755FC3C16D}"/>
              </a:ext>
            </a:extLst>
          </p:cNvPr>
          <p:cNvPicPr>
            <a:picLocks noChangeAspect="1"/>
          </p:cNvPicPr>
          <p:nvPr userDrawn="1"/>
        </p:nvPicPr>
        <p:blipFill>
          <a:blip r:embed="rId7"/>
          <a:stretch>
            <a:fillRect/>
          </a:stretch>
        </p:blipFill>
        <p:spPr>
          <a:xfrm>
            <a:off x="5723071" y="5519262"/>
            <a:ext cx="389647" cy="315930"/>
          </a:xfrm>
          <a:prstGeom prst="rect">
            <a:avLst/>
          </a:prstGeom>
        </p:spPr>
      </p:pic>
    </p:spTree>
    <p:extLst>
      <p:ext uri="{BB962C8B-B14F-4D97-AF65-F5344CB8AC3E}">
        <p14:creationId xmlns:p14="http://schemas.microsoft.com/office/powerpoint/2010/main" val="362946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E08D1C-0D5E-8F4C-B630-327D35C2851E}"/>
              </a:ext>
            </a:extLst>
          </p:cNvPr>
          <p:cNvPicPr>
            <a:picLocks noChangeAspect="1"/>
          </p:cNvPicPr>
          <p:nvPr userDrawn="1"/>
        </p:nvPicPr>
        <p:blipFill>
          <a:blip r:embed="rId10"/>
          <a:stretch>
            <a:fillRect/>
          </a:stretch>
        </p:blipFill>
        <p:spPr>
          <a:xfrm>
            <a:off x="0" y="0"/>
            <a:ext cx="9144000" cy="6858000"/>
          </a:xfrm>
          <a:prstGeom prst="rect">
            <a:avLst/>
          </a:prstGeom>
        </p:spPr>
      </p:pic>
      <p:sp>
        <p:nvSpPr>
          <p:cNvPr id="2" name="Title Placeholder 1">
            <a:extLst>
              <a:ext uri="{FF2B5EF4-FFF2-40B4-BE49-F238E27FC236}">
                <a16:creationId xmlns:a16="http://schemas.microsoft.com/office/drawing/2014/main" id="{817B1A84-3AF2-7441-BD04-40E17B406DAD}"/>
              </a:ext>
            </a:extLst>
          </p:cNvPr>
          <p:cNvSpPr>
            <a:spLocks noGrp="1"/>
          </p:cNvSpPr>
          <p:nvPr>
            <p:ph type="title"/>
          </p:nvPr>
        </p:nvSpPr>
        <p:spPr>
          <a:xfrm>
            <a:off x="0" y="0"/>
            <a:ext cx="9144000" cy="1325563"/>
          </a:xfrm>
          <a:prstGeom prst="rect">
            <a:avLst/>
          </a:prstGeom>
          <a:solidFill>
            <a:schemeClr val="accent1"/>
          </a:solidFill>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CA26F7B5-A644-9644-B0CB-54E848DBBD1C}"/>
              </a:ext>
            </a:extLst>
          </p:cNvPr>
          <p:cNvSpPr>
            <a:spLocks noGrp="1"/>
          </p:cNvSpPr>
          <p:nvPr>
            <p:ph type="body" idx="1"/>
          </p:nvPr>
        </p:nvSpPr>
        <p:spPr>
          <a:xfrm>
            <a:off x="628650" y="1591164"/>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656924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sldNum="0" hdr="0" dt="0"/>
  <p:txStyles>
    <p:titleStyle>
      <a:lvl1pPr algn="l" defTabSz="685800" rtl="0" eaLnBrk="1" latinLnBrk="0" hangingPunct="1">
        <a:lnSpc>
          <a:spcPct val="90000"/>
        </a:lnSpc>
        <a:spcBef>
          <a:spcPct val="0"/>
        </a:spcBef>
        <a:buNone/>
        <a:defRPr sz="4800" b="1" kern="1200" baseline="0">
          <a:solidFill>
            <a:schemeClr val="tx1"/>
          </a:solidFill>
          <a:latin typeface="Times New Roman" panose="02020603050405020304" pitchFamily="18"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baseline="0">
          <a:solidFill>
            <a:schemeClr val="tx1"/>
          </a:solidFill>
          <a:latin typeface="Times New Roman" panose="02020603050405020304" pitchFamily="18"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3200" kern="1200" baseline="0">
          <a:solidFill>
            <a:schemeClr val="tx1"/>
          </a:solidFill>
          <a:latin typeface="Times New Roman" panose="02020603050405020304" pitchFamily="18"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3200" kern="1200" baseline="0">
          <a:solidFill>
            <a:schemeClr val="tx1"/>
          </a:solidFill>
          <a:latin typeface="Times New Roman" panose="02020603050405020304" pitchFamily="18"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3200" kern="1200" baseline="0">
          <a:solidFill>
            <a:schemeClr val="tx1"/>
          </a:solidFill>
          <a:latin typeface="Times New Roman" panose="02020603050405020304" pitchFamily="18"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3200" kern="1200" baseline="0">
          <a:solidFill>
            <a:schemeClr val="tx1"/>
          </a:solidFill>
          <a:latin typeface="Times New Roman" panose="02020603050405020304" pitchFamily="18"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video" Target="https://www.youtube.com/embed/NOGzPYUs910?feature=oembed" TargetMode="Externa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5.jpg"/><Relationship Id="rId4" Type="http://schemas.openxmlformats.org/officeDocument/2006/relationships/image" Target="../media/image24.tiff"/></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www.visionsimulations.com/"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3.xml"/><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45.jpeg"/></Relationships>
</file>

<file path=ppt/slides/_rels/slide34.xml.rels><?xml version="1.0" encoding="UTF-8" standalone="yes"?>
<Relationships xmlns="http://schemas.openxmlformats.org/package/2006/relationships"><Relationship Id="rId2" Type="http://schemas.openxmlformats.org/officeDocument/2006/relationships/image" Target="../media/image46.tiff"/><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50.jpeg"/><Relationship Id="rId4" Type="http://schemas.openxmlformats.org/officeDocument/2006/relationships/image" Target="../media/image49.jpeg"/></Relationships>
</file>

<file path=ppt/slides/_rels/slide43.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hyperlink" Target="https://www.ncbi.nlm.nih.gov/pmc/articles/PMC6923266/"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A6F870-F80B-B244-B223-507B85F15094}"/>
              </a:ext>
            </a:extLst>
          </p:cNvPr>
          <p:cNvSpPr>
            <a:spLocks noGrp="1"/>
          </p:cNvSpPr>
          <p:nvPr>
            <p:ph type="body" sz="quarter" idx="11"/>
          </p:nvPr>
        </p:nvSpPr>
        <p:spPr>
          <a:xfrm>
            <a:off x="296235" y="1230678"/>
            <a:ext cx="8437218" cy="2294721"/>
          </a:xfrm>
        </p:spPr>
        <p:txBody>
          <a:bodyPr>
            <a:normAutofit/>
          </a:bodyPr>
          <a:lstStyle/>
          <a:p>
            <a:r>
              <a:rPr lang="en-US" sz="4400" dirty="0">
                <a:latin typeface="Times New Roman" panose="02020603050405020304" pitchFamily="18" charset="0"/>
                <a:ea typeface="STFangsong" panose="02010600040101010101" pitchFamily="2" charset="-122"/>
                <a:cs typeface="Times New Roman" panose="02020603050405020304" pitchFamily="18" charset="0"/>
              </a:rPr>
              <a:t>Visual Snow Syndrome </a:t>
            </a:r>
          </a:p>
        </p:txBody>
      </p:sp>
      <p:sp>
        <p:nvSpPr>
          <p:cNvPr id="4" name="Text Placeholder 3">
            <a:extLst>
              <a:ext uri="{FF2B5EF4-FFF2-40B4-BE49-F238E27FC236}">
                <a16:creationId xmlns:a16="http://schemas.microsoft.com/office/drawing/2014/main" id="{D6D9CCC4-BFC0-074D-8089-0845BEB17C09}"/>
              </a:ext>
            </a:extLst>
          </p:cNvPr>
          <p:cNvSpPr>
            <a:spLocks noGrp="1"/>
          </p:cNvSpPr>
          <p:nvPr>
            <p:ph type="body" sz="quarter" idx="19"/>
          </p:nvPr>
        </p:nvSpPr>
        <p:spPr>
          <a:xfrm>
            <a:off x="296235" y="4595998"/>
            <a:ext cx="7944382" cy="1167787"/>
          </a:xfrm>
        </p:spPr>
        <p:txBody>
          <a:bodyPr>
            <a:noAutofit/>
          </a:bodyPr>
          <a:lstStyle/>
          <a:p>
            <a:r>
              <a:rPr lang="en-US" sz="2400" b="0" dirty="0">
                <a:latin typeface="Times New Roman" panose="02020603050405020304" pitchFamily="18" charset="0"/>
                <a:cs typeface="Times New Roman" panose="02020603050405020304" pitchFamily="18" charset="0"/>
              </a:rPr>
              <a:t>Sophia M. Chung, M.D.</a:t>
            </a:r>
          </a:p>
          <a:p>
            <a:r>
              <a:rPr lang="en-US" sz="2400" b="0" dirty="0">
                <a:latin typeface="Times New Roman" panose="02020603050405020304" pitchFamily="18" charset="0"/>
                <a:cs typeface="Times New Roman" panose="02020603050405020304" pitchFamily="18" charset="0"/>
              </a:rPr>
              <a:t>Depts. of Ophthalmology &amp; Visual Sciences and Neurology</a:t>
            </a:r>
          </a:p>
          <a:p>
            <a:r>
              <a:rPr lang="en-US" sz="2400" b="0" dirty="0">
                <a:latin typeface="Times New Roman" panose="02020603050405020304" pitchFamily="18" charset="0"/>
                <a:cs typeface="Times New Roman" panose="02020603050405020304" pitchFamily="18" charset="0"/>
              </a:rPr>
              <a:t>University of Iowa Hospitals and Clinics</a:t>
            </a:r>
          </a:p>
        </p:txBody>
      </p:sp>
      <p:sp>
        <p:nvSpPr>
          <p:cNvPr id="5" name="Text Placeholder 4">
            <a:extLst>
              <a:ext uri="{FF2B5EF4-FFF2-40B4-BE49-F238E27FC236}">
                <a16:creationId xmlns:a16="http://schemas.microsoft.com/office/drawing/2014/main" id="{C80724E4-9BEE-4141-84E5-33D2AF9526FD}"/>
              </a:ext>
            </a:extLst>
          </p:cNvPr>
          <p:cNvSpPr>
            <a:spLocks noGrp="1"/>
          </p:cNvSpPr>
          <p:nvPr>
            <p:ph type="body" sz="quarter" idx="20"/>
          </p:nvPr>
        </p:nvSpPr>
        <p:spPr/>
        <p:txBody>
          <a:bodyPr/>
          <a:lstStyle/>
          <a:p>
            <a:r>
              <a:rPr lang="en-US" b="0" dirty="0"/>
              <a:t>July 2023</a:t>
            </a:r>
          </a:p>
        </p:txBody>
      </p:sp>
      <p:pic>
        <p:nvPicPr>
          <p:cNvPr id="2051" name="Picture 3" descr="page2image675725840">
            <a:extLst>
              <a:ext uri="{FF2B5EF4-FFF2-40B4-BE49-F238E27FC236}">
                <a16:creationId xmlns:a16="http://schemas.microsoft.com/office/drawing/2014/main" id="{4E31AE45-8E7F-794F-ABE3-7B31F79BF9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902655"/>
            <a:ext cx="4572000" cy="30526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9755376-D6E1-3448-8786-DF50A2F08BEA}"/>
              </a:ext>
            </a:extLst>
          </p:cNvPr>
          <p:cNvSpPr txBox="1"/>
          <p:nvPr/>
        </p:nvSpPr>
        <p:spPr>
          <a:xfrm>
            <a:off x="296235" y="6465052"/>
            <a:ext cx="1678665" cy="215444"/>
          </a:xfrm>
          <a:prstGeom prst="rect">
            <a:avLst/>
          </a:prstGeom>
          <a:noFill/>
        </p:spPr>
        <p:txBody>
          <a:bodyPr wrap="none" rtlCol="0">
            <a:spAutoFit/>
          </a:bodyPr>
          <a:lstStyle/>
          <a:p>
            <a:r>
              <a:rPr lang="en-US" sz="800" dirty="0">
                <a:solidFill>
                  <a:schemeClr val="bg1"/>
                </a:solidFill>
              </a:rPr>
              <a:t>Neurology 94(6):e564-574, 2020</a:t>
            </a:r>
          </a:p>
        </p:txBody>
      </p:sp>
    </p:spTree>
    <p:extLst>
      <p:ext uri="{BB962C8B-B14F-4D97-AF65-F5344CB8AC3E}">
        <p14:creationId xmlns:p14="http://schemas.microsoft.com/office/powerpoint/2010/main" val="3335962996"/>
      </p:ext>
    </p:extLst>
  </p:cSld>
  <p:clrMapOvr>
    <a:masterClrMapping/>
  </p:clrMapOvr>
  <mc:AlternateContent xmlns:mc="http://schemas.openxmlformats.org/markup-compatibility/2006" xmlns:p14="http://schemas.microsoft.com/office/powerpoint/2010/main">
    <mc:Choice Requires="p14">
      <p:transition spd="slow" p14:dur="2000" advTm="9828"/>
    </mc:Choice>
    <mc:Fallback xmlns="">
      <p:transition spd="slow" advTm="982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61F5F0-C438-844C-833D-D909876A7289}"/>
              </a:ext>
            </a:extLst>
          </p:cNvPr>
          <p:cNvSpPr>
            <a:spLocks noGrp="1"/>
          </p:cNvSpPr>
          <p:nvPr>
            <p:ph type="title"/>
          </p:nvPr>
        </p:nvSpPr>
        <p:spPr/>
        <p:txBody>
          <a:bodyPr/>
          <a:lstStyle/>
          <a:p>
            <a:r>
              <a:rPr lang="en-US" dirty="0"/>
              <a:t>Financial Disclosures</a:t>
            </a:r>
          </a:p>
        </p:txBody>
      </p:sp>
      <p:sp>
        <p:nvSpPr>
          <p:cNvPr id="7" name="Content Placeholder 6">
            <a:extLst>
              <a:ext uri="{FF2B5EF4-FFF2-40B4-BE49-F238E27FC236}">
                <a16:creationId xmlns:a16="http://schemas.microsoft.com/office/drawing/2014/main" id="{F8651B16-5B3A-8F41-A065-9EBBFA3227C3}"/>
              </a:ext>
            </a:extLst>
          </p:cNvPr>
          <p:cNvSpPr>
            <a:spLocks noGrp="1"/>
          </p:cNvSpPr>
          <p:nvPr>
            <p:ph idx="1"/>
          </p:nvPr>
        </p:nvSpPr>
        <p:spPr/>
        <p:txBody>
          <a:bodyPr/>
          <a:lstStyle/>
          <a:p>
            <a:r>
              <a:rPr lang="en-US" dirty="0"/>
              <a:t>No relevant disclosures</a:t>
            </a:r>
          </a:p>
        </p:txBody>
      </p:sp>
      <p:sp>
        <p:nvSpPr>
          <p:cNvPr id="4" name="Footer Placeholder 3">
            <a:extLst>
              <a:ext uri="{FF2B5EF4-FFF2-40B4-BE49-F238E27FC236}">
                <a16:creationId xmlns:a16="http://schemas.microsoft.com/office/drawing/2014/main" id="{D0F2D2AC-01AD-1143-9A13-8DB9564FA364}"/>
              </a:ext>
            </a:extLst>
          </p:cNvPr>
          <p:cNvSpPr>
            <a:spLocks noGrp="1"/>
          </p:cNvSpPr>
          <p:nvPr>
            <p:ph type="ftr" sz="quarter" idx="10"/>
          </p:nvPr>
        </p:nvSpPr>
        <p:spPr/>
        <p:txBody>
          <a:bodyPr/>
          <a:lstStyle/>
          <a:p>
            <a:r>
              <a:rPr lang="en-US" dirty="0"/>
              <a:t>Insert Unit Name Here &gt;&gt; Go to View &gt;&gt; Header/Footer</a:t>
            </a:r>
          </a:p>
        </p:txBody>
      </p:sp>
    </p:spTree>
    <p:extLst>
      <p:ext uri="{BB962C8B-B14F-4D97-AF65-F5344CB8AC3E}">
        <p14:creationId xmlns:p14="http://schemas.microsoft.com/office/powerpoint/2010/main" val="2611976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881B1-6C3B-F34C-8827-F00848AB8A6B}"/>
              </a:ext>
            </a:extLst>
          </p:cNvPr>
          <p:cNvSpPr>
            <a:spLocks noGrp="1"/>
          </p:cNvSpPr>
          <p:nvPr>
            <p:ph type="title"/>
          </p:nvPr>
        </p:nvSpPr>
        <p:spPr/>
        <p:txBody>
          <a:bodyPr/>
          <a:lstStyle/>
          <a:p>
            <a:r>
              <a:rPr lang="en-US" dirty="0"/>
              <a:t>Case presentation</a:t>
            </a:r>
          </a:p>
        </p:txBody>
      </p:sp>
      <p:sp>
        <p:nvSpPr>
          <p:cNvPr id="3" name="Content Placeholder 2">
            <a:extLst>
              <a:ext uri="{FF2B5EF4-FFF2-40B4-BE49-F238E27FC236}">
                <a16:creationId xmlns:a16="http://schemas.microsoft.com/office/drawing/2014/main" id="{3FE5A732-9F5B-C54E-9473-49E156C9D93F}"/>
              </a:ext>
            </a:extLst>
          </p:cNvPr>
          <p:cNvSpPr>
            <a:spLocks noGrp="1"/>
          </p:cNvSpPr>
          <p:nvPr>
            <p:ph idx="1"/>
          </p:nvPr>
        </p:nvSpPr>
        <p:spPr/>
        <p:txBody>
          <a:bodyPr/>
          <a:lstStyle/>
          <a:p>
            <a:r>
              <a:rPr lang="en-US" dirty="0"/>
              <a:t>14 yo WF</a:t>
            </a:r>
          </a:p>
          <a:p>
            <a:r>
              <a:rPr lang="en-US" dirty="0"/>
              <a:t>Cc:  “pixelated” vision</a:t>
            </a:r>
          </a:p>
          <a:p>
            <a:pPr lvl="1"/>
            <a:r>
              <a:rPr lang="en-US" dirty="0"/>
              <a:t>TV static in her entire visual field</a:t>
            </a:r>
          </a:p>
          <a:p>
            <a:pPr lvl="1"/>
            <a:r>
              <a:rPr lang="en-US" dirty="0"/>
              <a:t>24/7</a:t>
            </a:r>
          </a:p>
          <a:p>
            <a:pPr lvl="1"/>
            <a:r>
              <a:rPr lang="en-US" dirty="0"/>
              <a:t>Afterimages</a:t>
            </a:r>
          </a:p>
          <a:p>
            <a:pPr lvl="1"/>
            <a:r>
              <a:rPr lang="en-US" dirty="0"/>
              <a:t>Photophobia</a:t>
            </a:r>
          </a:p>
          <a:p>
            <a:r>
              <a:rPr lang="en-US" dirty="0"/>
              <a:t>PMH</a:t>
            </a:r>
          </a:p>
          <a:p>
            <a:pPr lvl="1"/>
            <a:r>
              <a:rPr lang="en-US" dirty="0"/>
              <a:t>Migraine headaches</a:t>
            </a:r>
          </a:p>
        </p:txBody>
      </p:sp>
      <p:sp>
        <p:nvSpPr>
          <p:cNvPr id="4" name="Footer Placeholder 3">
            <a:extLst>
              <a:ext uri="{FF2B5EF4-FFF2-40B4-BE49-F238E27FC236}">
                <a16:creationId xmlns:a16="http://schemas.microsoft.com/office/drawing/2014/main" id="{1EB1C0B7-2102-6B4E-98A2-5269438D4FEC}"/>
              </a:ext>
            </a:extLst>
          </p:cNvPr>
          <p:cNvSpPr>
            <a:spLocks noGrp="1"/>
          </p:cNvSpPr>
          <p:nvPr>
            <p:ph type="ftr" sz="quarter" idx="10"/>
          </p:nvPr>
        </p:nvSpPr>
        <p:spPr/>
        <p:txBody>
          <a:bodyPr/>
          <a:lstStyle/>
          <a:p>
            <a:r>
              <a:rPr lang="en-US" dirty="0"/>
              <a:t>Insert Unit Name Here &gt;&gt; Go to View &gt;&gt; Header/Footer</a:t>
            </a:r>
          </a:p>
        </p:txBody>
      </p:sp>
    </p:spTree>
    <p:extLst>
      <p:ext uri="{BB962C8B-B14F-4D97-AF65-F5344CB8AC3E}">
        <p14:creationId xmlns:p14="http://schemas.microsoft.com/office/powerpoint/2010/main" val="2314839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1A870-0AE3-814D-BF20-CF0A85D86368}"/>
              </a:ext>
            </a:extLst>
          </p:cNvPr>
          <p:cNvSpPr>
            <a:spLocks noGrp="1"/>
          </p:cNvSpPr>
          <p:nvPr>
            <p:ph type="title"/>
          </p:nvPr>
        </p:nvSpPr>
        <p:spPr/>
        <p:txBody>
          <a:bodyPr/>
          <a:lstStyle/>
          <a:p>
            <a:r>
              <a:rPr lang="en-US" dirty="0"/>
              <a:t>Case</a:t>
            </a:r>
          </a:p>
        </p:txBody>
      </p:sp>
      <p:sp>
        <p:nvSpPr>
          <p:cNvPr id="3" name="Content Placeholder 2">
            <a:extLst>
              <a:ext uri="{FF2B5EF4-FFF2-40B4-BE49-F238E27FC236}">
                <a16:creationId xmlns:a16="http://schemas.microsoft.com/office/drawing/2014/main" id="{2799534B-58F8-774B-907B-DEB3DCEADDE5}"/>
              </a:ext>
            </a:extLst>
          </p:cNvPr>
          <p:cNvSpPr>
            <a:spLocks noGrp="1"/>
          </p:cNvSpPr>
          <p:nvPr>
            <p:ph idx="1"/>
          </p:nvPr>
        </p:nvSpPr>
        <p:spPr/>
        <p:txBody>
          <a:bodyPr/>
          <a:lstStyle/>
          <a:p>
            <a:r>
              <a:rPr lang="en-US" dirty="0"/>
              <a:t>Va				20/20 OU</a:t>
            </a:r>
          </a:p>
          <a:p>
            <a:r>
              <a:rPr lang="en-US" dirty="0"/>
              <a:t>Pupils			normal, no APD</a:t>
            </a:r>
          </a:p>
          <a:p>
            <a:r>
              <a:rPr lang="en-US" dirty="0"/>
              <a:t>Ext’l/SLE		normal</a:t>
            </a:r>
          </a:p>
          <a:p>
            <a:r>
              <a:rPr lang="en-US" dirty="0"/>
              <a:t>Motility		normal, ortho</a:t>
            </a:r>
          </a:p>
          <a:p>
            <a:r>
              <a:rPr lang="en-US" dirty="0"/>
              <a:t>HVF			normal</a:t>
            </a:r>
          </a:p>
          <a:p>
            <a:r>
              <a:rPr lang="en-US" dirty="0"/>
              <a:t>IOP			normal</a:t>
            </a:r>
          </a:p>
          <a:p>
            <a:r>
              <a:rPr lang="en-US" dirty="0"/>
              <a:t>Fundi			normal</a:t>
            </a:r>
          </a:p>
        </p:txBody>
      </p:sp>
      <p:sp>
        <p:nvSpPr>
          <p:cNvPr id="4" name="Footer Placeholder 3">
            <a:extLst>
              <a:ext uri="{FF2B5EF4-FFF2-40B4-BE49-F238E27FC236}">
                <a16:creationId xmlns:a16="http://schemas.microsoft.com/office/drawing/2014/main" id="{F6A6AF9D-1321-764B-A8B9-658DA2683D95}"/>
              </a:ext>
            </a:extLst>
          </p:cNvPr>
          <p:cNvSpPr>
            <a:spLocks noGrp="1"/>
          </p:cNvSpPr>
          <p:nvPr>
            <p:ph type="ftr" sz="quarter" idx="10"/>
          </p:nvPr>
        </p:nvSpPr>
        <p:spPr/>
        <p:txBody>
          <a:bodyPr/>
          <a:lstStyle/>
          <a:p>
            <a:r>
              <a:rPr lang="en-US" dirty="0"/>
              <a:t>Insert Unit Name Here &gt;&gt; Go to View &gt;&gt; Header/Footer</a:t>
            </a:r>
          </a:p>
        </p:txBody>
      </p:sp>
    </p:spTree>
    <p:extLst>
      <p:ext uri="{BB962C8B-B14F-4D97-AF65-F5344CB8AC3E}">
        <p14:creationId xmlns:p14="http://schemas.microsoft.com/office/powerpoint/2010/main" val="1797155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046E8-BF1E-0946-9706-7CC177767303}"/>
              </a:ext>
            </a:extLst>
          </p:cNvPr>
          <p:cNvSpPr>
            <a:spLocks noGrp="1"/>
          </p:cNvSpPr>
          <p:nvPr>
            <p:ph type="title"/>
          </p:nvPr>
        </p:nvSpPr>
        <p:spPr/>
        <p:txBody>
          <a:bodyPr/>
          <a:lstStyle/>
          <a:p>
            <a:r>
              <a:rPr lang="en-US" dirty="0"/>
              <a:t>Case</a:t>
            </a:r>
          </a:p>
        </p:txBody>
      </p:sp>
      <p:sp>
        <p:nvSpPr>
          <p:cNvPr id="3" name="Content Placeholder 2">
            <a:extLst>
              <a:ext uri="{FF2B5EF4-FFF2-40B4-BE49-F238E27FC236}">
                <a16:creationId xmlns:a16="http://schemas.microsoft.com/office/drawing/2014/main" id="{A903DA9C-AA02-B045-9B2D-EB7371EF40E2}"/>
              </a:ext>
            </a:extLst>
          </p:cNvPr>
          <p:cNvSpPr>
            <a:spLocks noGrp="1"/>
          </p:cNvSpPr>
          <p:nvPr>
            <p:ph idx="1"/>
          </p:nvPr>
        </p:nvSpPr>
        <p:spPr/>
        <p:txBody>
          <a:bodyPr/>
          <a:lstStyle/>
          <a:p>
            <a:r>
              <a:rPr lang="en-US" dirty="0"/>
              <a:t>Cc:	“Pixelated” vision, TV static</a:t>
            </a:r>
          </a:p>
          <a:p>
            <a:r>
              <a:rPr lang="en-US" dirty="0"/>
              <a:t>Dx?</a:t>
            </a:r>
          </a:p>
          <a:p>
            <a:r>
              <a:rPr lang="en-US" dirty="0"/>
              <a:t>Work-up?</a:t>
            </a:r>
          </a:p>
          <a:p>
            <a:r>
              <a:rPr lang="en-US" dirty="0"/>
              <a:t>Treatment?</a:t>
            </a:r>
          </a:p>
        </p:txBody>
      </p:sp>
      <p:sp>
        <p:nvSpPr>
          <p:cNvPr id="4" name="Footer Placeholder 3">
            <a:extLst>
              <a:ext uri="{FF2B5EF4-FFF2-40B4-BE49-F238E27FC236}">
                <a16:creationId xmlns:a16="http://schemas.microsoft.com/office/drawing/2014/main" id="{2360C1A4-9B0C-AD4C-825F-E286637A51BF}"/>
              </a:ext>
            </a:extLst>
          </p:cNvPr>
          <p:cNvSpPr>
            <a:spLocks noGrp="1"/>
          </p:cNvSpPr>
          <p:nvPr>
            <p:ph type="ftr" sz="quarter" idx="10"/>
          </p:nvPr>
        </p:nvSpPr>
        <p:spPr/>
        <p:txBody>
          <a:bodyPr/>
          <a:lstStyle/>
          <a:p>
            <a:r>
              <a:rPr lang="en-US" dirty="0"/>
              <a:t>Insert Unit Name Here &gt;&gt; Go to View &gt;&gt; Header/Footer</a:t>
            </a:r>
          </a:p>
        </p:txBody>
      </p:sp>
      <p:pic>
        <p:nvPicPr>
          <p:cNvPr id="5" name="Picture 2" descr="Have You Mastered The Art of Saying, “I Don't Know?” | Solo Practice  University®">
            <a:extLst>
              <a:ext uri="{FF2B5EF4-FFF2-40B4-BE49-F238E27FC236}">
                <a16:creationId xmlns:a16="http://schemas.microsoft.com/office/drawing/2014/main" id="{52CA9BDB-1DA5-854E-52C5-1D5D641181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538152"/>
            <a:ext cx="4043123" cy="3638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112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20EE8-E908-6D43-8B85-8369821F7EDE}"/>
              </a:ext>
            </a:extLst>
          </p:cNvPr>
          <p:cNvSpPr>
            <a:spLocks noGrp="1"/>
          </p:cNvSpPr>
          <p:nvPr>
            <p:ph type="title"/>
          </p:nvPr>
        </p:nvSpPr>
        <p:spPr/>
        <p:txBody>
          <a:bodyPr/>
          <a:lstStyle/>
          <a:p>
            <a:pPr eaLnBrk="1" hangingPunct="1">
              <a:defRPr/>
            </a:pPr>
            <a:r>
              <a:rPr lang="en-US" dirty="0"/>
              <a:t>DDX:  Spots &amp; Dots</a:t>
            </a:r>
          </a:p>
        </p:txBody>
      </p:sp>
      <p:sp>
        <p:nvSpPr>
          <p:cNvPr id="3" name="Content Placeholder 2">
            <a:extLst>
              <a:ext uri="{FF2B5EF4-FFF2-40B4-BE49-F238E27FC236}">
                <a16:creationId xmlns:a16="http://schemas.microsoft.com/office/drawing/2014/main" id="{07D87B23-976A-4F44-98B2-9E945915FDD1}"/>
              </a:ext>
            </a:extLst>
          </p:cNvPr>
          <p:cNvSpPr>
            <a:spLocks noGrp="1"/>
          </p:cNvSpPr>
          <p:nvPr>
            <p:ph idx="1"/>
          </p:nvPr>
        </p:nvSpPr>
        <p:spPr/>
        <p:txBody>
          <a:bodyPr/>
          <a:lstStyle/>
          <a:p>
            <a:pPr eaLnBrk="1" hangingPunct="1">
              <a:defRPr/>
            </a:pPr>
            <a:r>
              <a:rPr lang="en-US" dirty="0"/>
              <a:t>Diagnosis – benign vs not-so-benign</a:t>
            </a:r>
          </a:p>
          <a:p>
            <a:pPr lvl="1" eaLnBrk="1" hangingPunct="1">
              <a:defRPr/>
            </a:pPr>
            <a:r>
              <a:rPr lang="en-US" dirty="0"/>
              <a:t>Benign</a:t>
            </a:r>
          </a:p>
          <a:p>
            <a:pPr lvl="2">
              <a:defRPr/>
            </a:pPr>
            <a:r>
              <a:rPr lang="en-US" dirty="0"/>
              <a:t>Vivid imagination </a:t>
            </a:r>
          </a:p>
          <a:p>
            <a:pPr lvl="2">
              <a:defRPr/>
            </a:pPr>
            <a:r>
              <a:rPr lang="en-US" dirty="0"/>
              <a:t>Normal entoptic phenomenon</a:t>
            </a:r>
          </a:p>
          <a:p>
            <a:pPr lvl="3">
              <a:defRPr/>
            </a:pPr>
            <a:r>
              <a:rPr lang="en-US" dirty="0"/>
              <a:t>Vitreous floaters</a:t>
            </a:r>
          </a:p>
          <a:p>
            <a:pPr lvl="3">
              <a:defRPr/>
            </a:pPr>
            <a:r>
              <a:rPr lang="en-US" dirty="0"/>
              <a:t>Purkinje tree</a:t>
            </a:r>
          </a:p>
          <a:p>
            <a:pPr lvl="3">
              <a:defRPr/>
            </a:pPr>
            <a:r>
              <a:rPr lang="en-US" dirty="0"/>
              <a:t>Blue field phenomenon</a:t>
            </a:r>
          </a:p>
          <a:p>
            <a:pPr lvl="1" eaLnBrk="1" hangingPunct="1">
              <a:defRPr/>
            </a:pPr>
            <a:endParaRPr lang="en-US" dirty="0"/>
          </a:p>
        </p:txBody>
      </p:sp>
    </p:spTree>
    <p:extLst>
      <p:ext uri="{BB962C8B-B14F-4D97-AF65-F5344CB8AC3E}">
        <p14:creationId xmlns:p14="http://schemas.microsoft.com/office/powerpoint/2010/main" val="3408674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B85F3-12CC-2F4B-95A6-7B11BFB70AF1}"/>
              </a:ext>
            </a:extLst>
          </p:cNvPr>
          <p:cNvSpPr>
            <a:spLocks noGrp="1"/>
          </p:cNvSpPr>
          <p:nvPr>
            <p:ph type="title"/>
          </p:nvPr>
        </p:nvSpPr>
        <p:spPr/>
        <p:txBody>
          <a:bodyPr/>
          <a:lstStyle/>
          <a:p>
            <a:r>
              <a:rPr lang="en-US" dirty="0"/>
              <a:t>Entoptic phenomenon</a:t>
            </a:r>
          </a:p>
        </p:txBody>
      </p:sp>
      <p:sp>
        <p:nvSpPr>
          <p:cNvPr id="3" name="Content Placeholder 2">
            <a:extLst>
              <a:ext uri="{FF2B5EF4-FFF2-40B4-BE49-F238E27FC236}">
                <a16:creationId xmlns:a16="http://schemas.microsoft.com/office/drawing/2014/main" id="{2D73BB40-6786-684E-B19B-493D4ED2B01F}"/>
              </a:ext>
            </a:extLst>
          </p:cNvPr>
          <p:cNvSpPr>
            <a:spLocks noGrp="1"/>
          </p:cNvSpPr>
          <p:nvPr>
            <p:ph idx="1"/>
          </p:nvPr>
        </p:nvSpPr>
        <p:spPr/>
        <p:txBody>
          <a:bodyPr/>
          <a:lstStyle/>
          <a:p>
            <a:r>
              <a:rPr lang="en-US" dirty="0"/>
              <a:t>Visualize an internal structure in the eye</a:t>
            </a:r>
          </a:p>
          <a:p>
            <a:r>
              <a:rPr lang="en-US" dirty="0"/>
              <a:t>Examples</a:t>
            </a:r>
          </a:p>
          <a:p>
            <a:pPr lvl="1"/>
            <a:r>
              <a:rPr lang="en-US" dirty="0"/>
              <a:t>Floaters</a:t>
            </a:r>
          </a:p>
          <a:p>
            <a:pPr lvl="2"/>
            <a:r>
              <a:rPr lang="en-US" dirty="0"/>
              <a:t>Vitreous strands</a:t>
            </a:r>
          </a:p>
          <a:p>
            <a:pPr lvl="2"/>
            <a:r>
              <a:rPr lang="en-US" dirty="0"/>
              <a:t>Hemorrhage</a:t>
            </a:r>
          </a:p>
        </p:txBody>
      </p:sp>
      <p:sp>
        <p:nvSpPr>
          <p:cNvPr id="4" name="Footer Placeholder 3">
            <a:extLst>
              <a:ext uri="{FF2B5EF4-FFF2-40B4-BE49-F238E27FC236}">
                <a16:creationId xmlns:a16="http://schemas.microsoft.com/office/drawing/2014/main" id="{57AF6CA2-7932-0F40-8F9B-8D44E98B9D10}"/>
              </a:ext>
            </a:extLst>
          </p:cNvPr>
          <p:cNvSpPr>
            <a:spLocks noGrp="1"/>
          </p:cNvSpPr>
          <p:nvPr>
            <p:ph type="ftr" sz="quarter" idx="10"/>
          </p:nvPr>
        </p:nvSpPr>
        <p:spPr/>
        <p:txBody>
          <a:bodyPr/>
          <a:lstStyle/>
          <a:p>
            <a:r>
              <a:rPr lang="en-US" dirty="0"/>
              <a:t>Insert Unit Name Here &gt;&gt; Go to View &gt;&gt; Header/Footer</a:t>
            </a:r>
          </a:p>
        </p:txBody>
      </p:sp>
      <p:pic>
        <p:nvPicPr>
          <p:cNvPr id="5" name="Picture 3">
            <a:extLst>
              <a:ext uri="{FF2B5EF4-FFF2-40B4-BE49-F238E27FC236}">
                <a16:creationId xmlns:a16="http://schemas.microsoft.com/office/drawing/2014/main" id="{70A8CDD4-2295-9910-90B2-A875A1AEDEE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24150" y="2352642"/>
            <a:ext cx="3746842" cy="3746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398044E1-1497-3858-F85E-B00263CED80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5230" y="2484125"/>
            <a:ext cx="4583278" cy="348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702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02CF0-BF8D-0741-8023-FC6BF469732A}"/>
              </a:ext>
            </a:extLst>
          </p:cNvPr>
          <p:cNvSpPr>
            <a:spLocks noGrp="1"/>
          </p:cNvSpPr>
          <p:nvPr>
            <p:ph type="title"/>
          </p:nvPr>
        </p:nvSpPr>
        <p:spPr>
          <a:solidFill>
            <a:schemeClr val="tx1"/>
          </a:solidFill>
        </p:spPr>
        <p:txBody>
          <a:bodyPr/>
          <a:lstStyle/>
          <a:p>
            <a:endParaRPr lang="en-US" dirty="0"/>
          </a:p>
        </p:txBody>
      </p:sp>
      <p:pic>
        <p:nvPicPr>
          <p:cNvPr id="7" name="Content Placeholder 6">
            <a:extLst>
              <a:ext uri="{FF2B5EF4-FFF2-40B4-BE49-F238E27FC236}">
                <a16:creationId xmlns:a16="http://schemas.microsoft.com/office/drawing/2014/main" id="{B6A4AFDD-2AAB-7B4F-959C-32A6D81936D1}"/>
              </a:ext>
            </a:extLst>
          </p:cNvPr>
          <p:cNvPicPr>
            <a:picLocks noGrp="1" noChangeAspect="1"/>
          </p:cNvPicPr>
          <p:nvPr>
            <p:ph idx="1"/>
          </p:nvPr>
        </p:nvPicPr>
        <p:blipFill>
          <a:blip r:embed="rId3"/>
          <a:stretch>
            <a:fillRect/>
          </a:stretch>
        </p:blipFill>
        <p:spPr>
          <a:xfrm>
            <a:off x="868753" y="0"/>
            <a:ext cx="7221777" cy="6302642"/>
          </a:xfrm>
        </p:spPr>
      </p:pic>
      <p:sp>
        <p:nvSpPr>
          <p:cNvPr id="4" name="Footer Placeholder 3">
            <a:extLst>
              <a:ext uri="{FF2B5EF4-FFF2-40B4-BE49-F238E27FC236}">
                <a16:creationId xmlns:a16="http://schemas.microsoft.com/office/drawing/2014/main" id="{1D1E9F53-E9B8-B449-A9C8-BE36A314296B}"/>
              </a:ext>
            </a:extLst>
          </p:cNvPr>
          <p:cNvSpPr>
            <a:spLocks noGrp="1"/>
          </p:cNvSpPr>
          <p:nvPr>
            <p:ph type="ftr" sz="quarter" idx="10"/>
          </p:nvPr>
        </p:nvSpPr>
        <p:spPr/>
        <p:txBody>
          <a:bodyPr/>
          <a:lstStyle/>
          <a:p>
            <a:r>
              <a:rPr lang="en-US" dirty="0"/>
              <a:t>Insert Unit Name Here &gt;&gt; Go to View &gt;&gt; Header/Footer</a:t>
            </a:r>
          </a:p>
        </p:txBody>
      </p:sp>
      <p:sp>
        <p:nvSpPr>
          <p:cNvPr id="5" name="Rectangle 4">
            <a:extLst>
              <a:ext uri="{FF2B5EF4-FFF2-40B4-BE49-F238E27FC236}">
                <a16:creationId xmlns:a16="http://schemas.microsoft.com/office/drawing/2014/main" id="{A5D338EF-A3D2-FA4F-A2FF-1682A0C5FCD6}"/>
              </a:ext>
            </a:extLst>
          </p:cNvPr>
          <p:cNvSpPr/>
          <p:nvPr/>
        </p:nvSpPr>
        <p:spPr>
          <a:xfrm>
            <a:off x="30564" y="6396335"/>
            <a:ext cx="8059966" cy="338554"/>
          </a:xfrm>
          <a:prstGeom prst="rect">
            <a:avLst/>
          </a:prstGeom>
        </p:spPr>
        <p:txBody>
          <a:bodyPr wrap="square">
            <a:spAutoFit/>
          </a:bodyPr>
          <a:lstStyle/>
          <a:p>
            <a:r>
              <a:rPr lang="en-US" sz="800" dirty="0">
                <a:solidFill>
                  <a:schemeClr val="bg1"/>
                </a:solidFill>
              </a:rPr>
              <a:t>By Unmismoobjetivo - Own work, CC BY-SA 3.0,</a:t>
            </a:r>
          </a:p>
          <a:p>
            <a:r>
              <a:rPr lang="en-US" sz="800" dirty="0">
                <a:solidFill>
                  <a:schemeClr val="bg1"/>
                </a:solidFill>
              </a:rPr>
              <a:t> https://commons.wikimedia.org/w/index.php?curid=27269687</a:t>
            </a:r>
          </a:p>
        </p:txBody>
      </p:sp>
      <p:sp>
        <p:nvSpPr>
          <p:cNvPr id="3" name="TextBox 2">
            <a:extLst>
              <a:ext uri="{FF2B5EF4-FFF2-40B4-BE49-F238E27FC236}">
                <a16:creationId xmlns:a16="http://schemas.microsoft.com/office/drawing/2014/main" id="{0234C527-C749-ED4E-BC0D-ABC9BFB6FD71}"/>
              </a:ext>
            </a:extLst>
          </p:cNvPr>
          <p:cNvSpPr txBox="1"/>
          <p:nvPr/>
        </p:nvSpPr>
        <p:spPr>
          <a:xfrm>
            <a:off x="2936602" y="153830"/>
            <a:ext cx="3544560" cy="923330"/>
          </a:xfrm>
          <a:prstGeom prst="rect">
            <a:avLst/>
          </a:prstGeom>
          <a:noFill/>
        </p:spPr>
        <p:txBody>
          <a:bodyPr wrap="none" rtlCol="0">
            <a:spAutoFit/>
          </a:bodyPr>
          <a:lstStyle/>
          <a:p>
            <a:pPr algn="ctr"/>
            <a:r>
              <a:rPr lang="en-US" dirty="0"/>
              <a:t>Blue Field Entoptic Phenomenon</a:t>
            </a:r>
          </a:p>
          <a:p>
            <a:pPr algn="ctr"/>
            <a:r>
              <a:rPr lang="en-US" dirty="0"/>
              <a:t>Scheerer’s phenomenon</a:t>
            </a:r>
          </a:p>
          <a:p>
            <a:pPr algn="ctr"/>
            <a:r>
              <a:rPr lang="en-US" dirty="0"/>
              <a:t>Blue sky sprites</a:t>
            </a:r>
          </a:p>
        </p:txBody>
      </p:sp>
    </p:spTree>
    <p:extLst>
      <p:ext uri="{BB962C8B-B14F-4D97-AF65-F5344CB8AC3E}">
        <p14:creationId xmlns:p14="http://schemas.microsoft.com/office/powerpoint/2010/main" val="3146167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C16D4-2A97-4A4E-815C-617C6387AFD9}"/>
              </a:ext>
            </a:extLst>
          </p:cNvPr>
          <p:cNvSpPr>
            <a:spLocks noGrp="1"/>
          </p:cNvSpPr>
          <p:nvPr>
            <p:ph type="title"/>
          </p:nvPr>
        </p:nvSpPr>
        <p:spPr/>
        <p:txBody>
          <a:bodyPr/>
          <a:lstStyle/>
          <a:p>
            <a:r>
              <a:rPr lang="en-US" dirty="0"/>
              <a:t>Blue Field Entoptic Phenomenon</a:t>
            </a:r>
          </a:p>
        </p:txBody>
      </p:sp>
      <p:sp>
        <p:nvSpPr>
          <p:cNvPr id="3" name="Content Placeholder 2">
            <a:extLst>
              <a:ext uri="{FF2B5EF4-FFF2-40B4-BE49-F238E27FC236}">
                <a16:creationId xmlns:a16="http://schemas.microsoft.com/office/drawing/2014/main" id="{F1F85ED1-3D93-B540-9D3E-1C5D9427AF6A}"/>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936F6837-0BD1-8C43-AD17-D4B737850375}"/>
              </a:ext>
            </a:extLst>
          </p:cNvPr>
          <p:cNvSpPr>
            <a:spLocks noGrp="1"/>
          </p:cNvSpPr>
          <p:nvPr>
            <p:ph type="ftr" sz="quarter" idx="10"/>
          </p:nvPr>
        </p:nvSpPr>
        <p:spPr/>
        <p:txBody>
          <a:bodyPr/>
          <a:lstStyle/>
          <a:p>
            <a:r>
              <a:rPr lang="en-US" sz="800" dirty="0">
                <a:solidFill>
                  <a:schemeClr val="bg1"/>
                </a:solidFill>
              </a:rPr>
              <a:t>https://youtu.be/Y6e_m9iq-4Q</a:t>
            </a:r>
          </a:p>
          <a:p>
            <a:r>
              <a:rPr lang="en-US" dirty="0"/>
              <a:t> Unit Name Here &gt;&gt; Go to View &gt;&gt; Header/Footer</a:t>
            </a:r>
          </a:p>
        </p:txBody>
      </p:sp>
      <p:pic>
        <p:nvPicPr>
          <p:cNvPr id="7" name="Picture 6">
            <a:extLst>
              <a:ext uri="{FF2B5EF4-FFF2-40B4-BE49-F238E27FC236}">
                <a16:creationId xmlns:a16="http://schemas.microsoft.com/office/drawing/2014/main" id="{AB8DD5E2-7586-F84E-A803-2E757B9279E3}"/>
              </a:ext>
            </a:extLst>
          </p:cNvPr>
          <p:cNvPicPr>
            <a:picLocks noChangeAspect="1"/>
          </p:cNvPicPr>
          <p:nvPr/>
        </p:nvPicPr>
        <p:blipFill>
          <a:blip r:embed="rId3"/>
          <a:stretch>
            <a:fillRect/>
          </a:stretch>
        </p:blipFill>
        <p:spPr>
          <a:xfrm>
            <a:off x="1022350" y="1465557"/>
            <a:ext cx="7493000" cy="4711406"/>
          </a:xfrm>
          <a:prstGeom prst="rect">
            <a:avLst/>
          </a:prstGeom>
        </p:spPr>
      </p:pic>
    </p:spTree>
    <p:extLst>
      <p:ext uri="{BB962C8B-B14F-4D97-AF65-F5344CB8AC3E}">
        <p14:creationId xmlns:p14="http://schemas.microsoft.com/office/powerpoint/2010/main" val="3179021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7E058-0AD7-FE46-95D4-2BC02AEB2420}"/>
              </a:ext>
            </a:extLst>
          </p:cNvPr>
          <p:cNvSpPr>
            <a:spLocks noGrp="1"/>
          </p:cNvSpPr>
          <p:nvPr>
            <p:ph type="title"/>
          </p:nvPr>
        </p:nvSpPr>
        <p:spPr/>
        <p:txBody>
          <a:bodyPr/>
          <a:lstStyle/>
          <a:p>
            <a:pPr eaLnBrk="1" hangingPunct="1">
              <a:defRPr/>
            </a:pPr>
            <a:r>
              <a:rPr lang="en-US" sz="4400" dirty="0"/>
              <a:t>Entopic Phenomenon: Phosphenes</a:t>
            </a:r>
          </a:p>
        </p:txBody>
      </p:sp>
      <p:sp>
        <p:nvSpPr>
          <p:cNvPr id="3" name="Content Placeholder 2">
            <a:extLst>
              <a:ext uri="{FF2B5EF4-FFF2-40B4-BE49-F238E27FC236}">
                <a16:creationId xmlns:a16="http://schemas.microsoft.com/office/drawing/2014/main" id="{30F99AD4-3EDF-EF49-8A20-2FAD2DA4A536}"/>
              </a:ext>
            </a:extLst>
          </p:cNvPr>
          <p:cNvSpPr>
            <a:spLocks noGrp="1"/>
          </p:cNvSpPr>
          <p:nvPr>
            <p:ph idx="1"/>
          </p:nvPr>
        </p:nvSpPr>
        <p:spPr/>
        <p:txBody>
          <a:bodyPr/>
          <a:lstStyle/>
          <a:p>
            <a:pPr eaLnBrk="1" hangingPunct="1">
              <a:defRPr/>
            </a:pPr>
            <a:r>
              <a:rPr lang="en-US" dirty="0"/>
              <a:t>Phosphenes</a:t>
            </a:r>
          </a:p>
          <a:p>
            <a:pPr lvl="1" eaLnBrk="1" hangingPunct="1">
              <a:defRPr/>
            </a:pPr>
            <a:r>
              <a:rPr lang="en-US" dirty="0"/>
              <a:t>Perception of light w/o light stimulus</a:t>
            </a:r>
          </a:p>
          <a:p>
            <a:pPr lvl="1" eaLnBrk="1" hangingPunct="1">
              <a:defRPr/>
            </a:pPr>
            <a:r>
              <a:rPr lang="en-US" dirty="0"/>
              <a:t>Mechanical stimulation of the retina</a:t>
            </a:r>
          </a:p>
          <a:p>
            <a:pPr lvl="2">
              <a:defRPr/>
            </a:pPr>
            <a:r>
              <a:rPr lang="en-US" dirty="0"/>
              <a:t>Eye rubbing</a:t>
            </a:r>
          </a:p>
          <a:p>
            <a:pPr lvl="2">
              <a:defRPr/>
            </a:pPr>
            <a:r>
              <a:rPr lang="en-US" dirty="0"/>
              <a:t>Valsalva </a:t>
            </a:r>
          </a:p>
          <a:p>
            <a:pPr lvl="1" eaLnBrk="1" hangingPunct="1">
              <a:defRPr/>
            </a:pPr>
            <a:endParaRPr lang="en-US" dirty="0"/>
          </a:p>
        </p:txBody>
      </p:sp>
      <p:pic>
        <p:nvPicPr>
          <p:cNvPr id="4" name="Picture 2">
            <a:extLst>
              <a:ext uri="{FF2B5EF4-FFF2-40B4-BE49-F238E27FC236}">
                <a16:creationId xmlns:a16="http://schemas.microsoft.com/office/drawing/2014/main" id="{4FC4366F-F6EB-5A17-C141-87F5D4EF5F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7149" y="3429000"/>
            <a:ext cx="4530390" cy="2661604"/>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3">
            <a:extLst>
              <a:ext uri="{FF2B5EF4-FFF2-40B4-BE49-F238E27FC236}">
                <a16:creationId xmlns:a16="http://schemas.microsoft.com/office/drawing/2014/main" id="{6209A5C9-76D4-63AD-393B-202E923D0A8D}"/>
              </a:ext>
            </a:extLst>
          </p:cNvPr>
          <p:cNvPicPr>
            <a:picLocks noChangeAspect="1"/>
          </p:cNvPicPr>
          <p:nvPr/>
        </p:nvPicPr>
        <p:blipFill>
          <a:blip r:embed="rId4">
            <a:extLst>
              <a:ext uri="{28A0092B-C50C-407E-A947-70E740481C1C}">
                <a14:useLocalDpi xmlns:a14="http://schemas.microsoft.com/office/drawing/2010/main" val="0"/>
              </a:ext>
            </a:extLst>
          </a:blip>
          <a:srcRect l="734" r="734"/>
          <a:stretch>
            <a:fillRect/>
          </a:stretch>
        </p:blipFill>
        <p:spPr>
          <a:xfrm>
            <a:off x="-2" y="3728406"/>
            <a:ext cx="4613609" cy="2545472"/>
          </a:xfrm>
          <a:prstGeom prst="rect">
            <a:avLst/>
          </a:prstGeom>
        </p:spPr>
      </p:pic>
      <p:pic>
        <p:nvPicPr>
          <p:cNvPr id="6" name="Picture 3">
            <a:extLst>
              <a:ext uri="{FF2B5EF4-FFF2-40B4-BE49-F238E27FC236}">
                <a16:creationId xmlns:a16="http://schemas.microsoft.com/office/drawing/2014/main" id="{CB9E3B8B-09A4-AC5D-D2CD-B0CC4246881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 y="1325563"/>
            <a:ext cx="4613609" cy="2499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271CE4B-FDE0-A85B-6535-46AF29F678D2}"/>
              </a:ext>
            </a:extLst>
          </p:cNvPr>
          <p:cNvSpPr txBox="1"/>
          <p:nvPr/>
        </p:nvSpPr>
        <p:spPr>
          <a:xfrm>
            <a:off x="1753725" y="6368647"/>
            <a:ext cx="1409360" cy="215444"/>
          </a:xfrm>
          <a:prstGeom prst="rect">
            <a:avLst/>
          </a:prstGeom>
          <a:noFill/>
        </p:spPr>
        <p:txBody>
          <a:bodyPr wrap="none" rtlCol="0">
            <a:spAutoFit/>
          </a:bodyPr>
          <a:lstStyle/>
          <a:p>
            <a:r>
              <a:rPr lang="en-US" sz="800" dirty="0">
                <a:solidFill>
                  <a:schemeClr val="bg1"/>
                </a:solidFill>
              </a:rPr>
              <a:t>Berkeleysciencereview.org</a:t>
            </a:r>
          </a:p>
        </p:txBody>
      </p:sp>
      <p:sp>
        <p:nvSpPr>
          <p:cNvPr id="8" name="TextBox 7">
            <a:extLst>
              <a:ext uri="{FF2B5EF4-FFF2-40B4-BE49-F238E27FC236}">
                <a16:creationId xmlns:a16="http://schemas.microsoft.com/office/drawing/2014/main" id="{A1ACC4A0-333A-EEBC-693A-AE6C4F7199B0}"/>
              </a:ext>
            </a:extLst>
          </p:cNvPr>
          <p:cNvSpPr txBox="1"/>
          <p:nvPr/>
        </p:nvSpPr>
        <p:spPr>
          <a:xfrm>
            <a:off x="6188765" y="6112421"/>
            <a:ext cx="1334020" cy="215444"/>
          </a:xfrm>
          <a:prstGeom prst="rect">
            <a:avLst/>
          </a:prstGeom>
          <a:noFill/>
        </p:spPr>
        <p:txBody>
          <a:bodyPr wrap="none" rtlCol="0">
            <a:spAutoFit/>
          </a:bodyPr>
          <a:lstStyle/>
          <a:p>
            <a:r>
              <a:rPr lang="en-US" sz="800" dirty="0">
                <a:solidFill>
                  <a:schemeClr val="bg1"/>
                </a:solidFill>
              </a:rPr>
              <a:t>Dukeeyecenter.duke.edu</a:t>
            </a:r>
          </a:p>
        </p:txBody>
      </p:sp>
    </p:spTree>
    <p:extLst>
      <p:ext uri="{BB962C8B-B14F-4D97-AF65-F5344CB8AC3E}">
        <p14:creationId xmlns:p14="http://schemas.microsoft.com/office/powerpoint/2010/main" val="3425168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7112B-3928-3544-B3FD-B9D069047AD0}"/>
              </a:ext>
            </a:extLst>
          </p:cNvPr>
          <p:cNvSpPr>
            <a:spLocks noGrp="1"/>
          </p:cNvSpPr>
          <p:nvPr>
            <p:ph type="title"/>
          </p:nvPr>
        </p:nvSpPr>
        <p:spPr>
          <a:xfrm>
            <a:off x="0" y="0"/>
            <a:ext cx="9144000" cy="1325563"/>
          </a:xfrm>
        </p:spPr>
        <p:txBody>
          <a:bodyPr/>
          <a:lstStyle/>
          <a:p>
            <a:pPr eaLnBrk="1" hangingPunct="1">
              <a:defRPr/>
            </a:pPr>
            <a:r>
              <a:rPr lang="en-US" dirty="0"/>
              <a:t>DDX:  Spots &amp; Dots</a:t>
            </a:r>
          </a:p>
        </p:txBody>
      </p:sp>
      <p:sp>
        <p:nvSpPr>
          <p:cNvPr id="3" name="Content Placeholder 2">
            <a:extLst>
              <a:ext uri="{FF2B5EF4-FFF2-40B4-BE49-F238E27FC236}">
                <a16:creationId xmlns:a16="http://schemas.microsoft.com/office/drawing/2014/main" id="{1227AF0E-3BEF-2C46-A46A-6B80A3AA980E}"/>
              </a:ext>
            </a:extLst>
          </p:cNvPr>
          <p:cNvSpPr>
            <a:spLocks noGrp="1"/>
          </p:cNvSpPr>
          <p:nvPr>
            <p:ph idx="1"/>
          </p:nvPr>
        </p:nvSpPr>
        <p:spPr>
          <a:xfrm>
            <a:off x="628650" y="1618802"/>
            <a:ext cx="7886700" cy="4351338"/>
          </a:xfrm>
        </p:spPr>
        <p:txBody>
          <a:bodyPr/>
          <a:lstStyle/>
          <a:p>
            <a:pPr eaLnBrk="1" hangingPunct="1">
              <a:defRPr/>
            </a:pPr>
            <a:r>
              <a:rPr lang="en-US" dirty="0"/>
              <a:t>Diagnosis – not-so-benign</a:t>
            </a:r>
          </a:p>
          <a:p>
            <a:pPr lvl="1" eaLnBrk="1" hangingPunct="1">
              <a:defRPr/>
            </a:pPr>
            <a:r>
              <a:rPr lang="en-US" dirty="0"/>
              <a:t>Migraine</a:t>
            </a:r>
          </a:p>
          <a:p>
            <a:pPr lvl="1" eaLnBrk="1" hangingPunct="1">
              <a:defRPr/>
            </a:pPr>
            <a:r>
              <a:rPr lang="en-US" dirty="0"/>
              <a:t>Occipital lobe epilepsy/lesion</a:t>
            </a:r>
          </a:p>
          <a:p>
            <a:pPr lvl="1" eaLnBrk="1" hangingPunct="1">
              <a:defRPr/>
            </a:pPr>
            <a:r>
              <a:rPr lang="en-US" dirty="0"/>
              <a:t>Paraneoplastic/autoimmune retinopathy</a:t>
            </a:r>
          </a:p>
          <a:p>
            <a:pPr lvl="1" eaLnBrk="1" hangingPunct="1">
              <a:defRPr/>
            </a:pPr>
            <a:r>
              <a:rPr lang="en-US" dirty="0"/>
              <a:t>White dot syndromes</a:t>
            </a:r>
          </a:p>
        </p:txBody>
      </p:sp>
    </p:spTree>
    <p:extLst>
      <p:ext uri="{BB962C8B-B14F-4D97-AF65-F5344CB8AC3E}">
        <p14:creationId xmlns:p14="http://schemas.microsoft.com/office/powerpoint/2010/main" val="315099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BD645-543C-CB47-81AA-BD09FD39F59F}"/>
              </a:ext>
            </a:extLst>
          </p:cNvPr>
          <p:cNvSpPr>
            <a:spLocks noGrp="1"/>
          </p:cNvSpPr>
          <p:nvPr>
            <p:ph type="title"/>
          </p:nvPr>
        </p:nvSpPr>
        <p:spPr/>
        <p:txBody>
          <a:bodyPr/>
          <a:lstStyle/>
          <a:p>
            <a:r>
              <a:rPr lang="en-US" dirty="0"/>
              <a:t>Migraine Visual Aura</a:t>
            </a:r>
          </a:p>
        </p:txBody>
      </p:sp>
      <p:pic>
        <p:nvPicPr>
          <p:cNvPr id="4104" name="Picture 8" descr="In Aura. Migraine aura illustrations as online… | by Joanne McNeil | The  Message | Medium">
            <a:extLst>
              <a:ext uri="{FF2B5EF4-FFF2-40B4-BE49-F238E27FC236}">
                <a16:creationId xmlns:a16="http://schemas.microsoft.com/office/drawing/2014/main" id="{B8E0E6AB-DB7D-C040-86DB-1E0911F377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25563"/>
            <a:ext cx="9144000" cy="4957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36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29521-52C1-7245-8EBE-6A03CDE946B9}"/>
              </a:ext>
            </a:extLst>
          </p:cNvPr>
          <p:cNvSpPr>
            <a:spLocks noGrp="1"/>
          </p:cNvSpPr>
          <p:nvPr>
            <p:ph type="title"/>
          </p:nvPr>
        </p:nvSpPr>
        <p:spPr/>
        <p:txBody>
          <a:bodyPr/>
          <a:lstStyle/>
          <a:p>
            <a:r>
              <a:rPr lang="en-US" dirty="0"/>
              <a:t>Migraine Visual Aura</a:t>
            </a:r>
          </a:p>
        </p:txBody>
      </p:sp>
      <p:sp>
        <p:nvSpPr>
          <p:cNvPr id="3" name="Content Placeholder 2">
            <a:extLst>
              <a:ext uri="{FF2B5EF4-FFF2-40B4-BE49-F238E27FC236}">
                <a16:creationId xmlns:a16="http://schemas.microsoft.com/office/drawing/2014/main" id="{C9436079-B2B3-5E46-990E-0006B04ACD74}"/>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03C2B8DC-0047-CE4C-8392-7302AE2EB4E2}"/>
              </a:ext>
            </a:extLst>
          </p:cNvPr>
          <p:cNvSpPr>
            <a:spLocks noGrp="1"/>
          </p:cNvSpPr>
          <p:nvPr>
            <p:ph type="ftr" sz="quarter" idx="10"/>
          </p:nvPr>
        </p:nvSpPr>
        <p:spPr/>
        <p:txBody>
          <a:bodyPr/>
          <a:lstStyle/>
          <a:p>
            <a:r>
              <a:rPr lang="en-US" dirty="0"/>
              <a:t>Insert Unit Name Here &gt;&gt; Go to View &gt;&gt; Header/Footer</a:t>
            </a:r>
          </a:p>
        </p:txBody>
      </p:sp>
      <p:pic>
        <p:nvPicPr>
          <p:cNvPr id="5" name="Picture 4">
            <a:extLst>
              <a:ext uri="{FF2B5EF4-FFF2-40B4-BE49-F238E27FC236}">
                <a16:creationId xmlns:a16="http://schemas.microsoft.com/office/drawing/2014/main" id="{D55625BB-3E02-7D42-8390-CB6AEBF063AA}"/>
              </a:ext>
            </a:extLst>
          </p:cNvPr>
          <p:cNvPicPr>
            <a:picLocks noChangeAspect="1"/>
          </p:cNvPicPr>
          <p:nvPr/>
        </p:nvPicPr>
        <p:blipFill>
          <a:blip r:embed="rId2"/>
          <a:stretch>
            <a:fillRect/>
          </a:stretch>
        </p:blipFill>
        <p:spPr>
          <a:xfrm>
            <a:off x="1459259" y="1702514"/>
            <a:ext cx="6490563" cy="4158869"/>
          </a:xfrm>
          <a:prstGeom prst="rect">
            <a:avLst/>
          </a:prstGeom>
        </p:spPr>
      </p:pic>
      <p:sp>
        <p:nvSpPr>
          <p:cNvPr id="6" name="TextBox 5">
            <a:extLst>
              <a:ext uri="{FF2B5EF4-FFF2-40B4-BE49-F238E27FC236}">
                <a16:creationId xmlns:a16="http://schemas.microsoft.com/office/drawing/2014/main" id="{5BC822F9-2372-7044-97EB-229625A5ADC9}"/>
              </a:ext>
            </a:extLst>
          </p:cNvPr>
          <p:cNvSpPr txBox="1"/>
          <p:nvPr/>
        </p:nvSpPr>
        <p:spPr>
          <a:xfrm>
            <a:off x="4055163" y="6115223"/>
            <a:ext cx="1083951" cy="215444"/>
          </a:xfrm>
          <a:prstGeom prst="rect">
            <a:avLst/>
          </a:prstGeom>
          <a:noFill/>
        </p:spPr>
        <p:txBody>
          <a:bodyPr wrap="none" rtlCol="0">
            <a:spAutoFit/>
          </a:bodyPr>
          <a:lstStyle/>
          <a:p>
            <a:r>
              <a:rPr lang="en-US" sz="800" dirty="0">
                <a:solidFill>
                  <a:schemeClr val="bg1"/>
                </a:solidFill>
              </a:rPr>
              <a:t>Migrainebuddy.com</a:t>
            </a:r>
          </a:p>
        </p:txBody>
      </p:sp>
    </p:spTree>
    <p:extLst>
      <p:ext uri="{BB962C8B-B14F-4D97-AF65-F5344CB8AC3E}">
        <p14:creationId xmlns:p14="http://schemas.microsoft.com/office/powerpoint/2010/main" val="251167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01469-10D2-9E4D-9814-344F9C75A1D6}"/>
              </a:ext>
            </a:extLst>
          </p:cNvPr>
          <p:cNvSpPr>
            <a:spLocks noGrp="1"/>
          </p:cNvSpPr>
          <p:nvPr>
            <p:ph type="title"/>
          </p:nvPr>
        </p:nvSpPr>
        <p:spPr/>
        <p:txBody>
          <a:bodyPr/>
          <a:lstStyle/>
          <a:p>
            <a:r>
              <a:rPr lang="en-US" dirty="0"/>
              <a:t>Occipital lobe epilepsy/lesion</a:t>
            </a:r>
          </a:p>
        </p:txBody>
      </p:sp>
      <p:sp>
        <p:nvSpPr>
          <p:cNvPr id="3" name="Content Placeholder 2">
            <a:extLst>
              <a:ext uri="{FF2B5EF4-FFF2-40B4-BE49-F238E27FC236}">
                <a16:creationId xmlns:a16="http://schemas.microsoft.com/office/drawing/2014/main" id="{446E954B-9761-2344-AB0D-2E014C1683A9}"/>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8A66F667-D872-204C-B3D6-F018CEAD4621}"/>
              </a:ext>
            </a:extLst>
          </p:cNvPr>
          <p:cNvSpPr>
            <a:spLocks noGrp="1"/>
          </p:cNvSpPr>
          <p:nvPr>
            <p:ph type="ftr" sz="quarter" idx="10"/>
          </p:nvPr>
        </p:nvSpPr>
        <p:spPr/>
        <p:txBody>
          <a:bodyPr/>
          <a:lstStyle/>
          <a:p>
            <a:r>
              <a:rPr lang="en-US" dirty="0"/>
              <a:t>Insert Unit Name Here &gt;&gt; Go to View &gt;&gt; Header/Footer</a:t>
            </a:r>
          </a:p>
        </p:txBody>
      </p:sp>
      <p:pic>
        <p:nvPicPr>
          <p:cNvPr id="5" name="Picture 3">
            <a:extLst>
              <a:ext uri="{FF2B5EF4-FFF2-40B4-BE49-F238E27FC236}">
                <a16:creationId xmlns:a16="http://schemas.microsoft.com/office/drawing/2014/main" id="{7A9663E7-C53A-C762-2798-47F1DABD1C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5520" y="1391190"/>
            <a:ext cx="3252960" cy="489312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4">
            <a:extLst>
              <a:ext uri="{FF2B5EF4-FFF2-40B4-BE49-F238E27FC236}">
                <a16:creationId xmlns:a16="http://schemas.microsoft.com/office/drawing/2014/main" id="{BC93892C-D008-6DAF-A35F-83BFAB83C47B}"/>
              </a:ext>
            </a:extLst>
          </p:cNvPr>
          <p:cNvSpPr txBox="1">
            <a:spLocks noChangeArrowheads="1"/>
          </p:cNvSpPr>
          <p:nvPr/>
        </p:nvSpPr>
        <p:spPr bwMode="auto">
          <a:xfrm>
            <a:off x="294894" y="6409145"/>
            <a:ext cx="3918240" cy="3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9pPr>
          </a:lstStyle>
          <a:p>
            <a:r>
              <a:rPr lang="en-GB" altLang="en-US" sz="1089" b="1" dirty="0">
                <a:latin typeface="Arial" panose="020B0604020202020204" pitchFamily="34" charset="0"/>
              </a:rPr>
              <a:t>C </a:t>
            </a:r>
            <a:r>
              <a:rPr lang="en-GB" altLang="en-US" sz="800" b="1" dirty="0">
                <a:solidFill>
                  <a:schemeClr val="bg1"/>
                </a:solidFill>
                <a:latin typeface="Arial" panose="020B0604020202020204" pitchFamily="34" charset="0"/>
              </a:rPr>
              <a:t>P Panayiotopoulos J Neurol Neurosurg Psychiatry 1999;66:536-540</a:t>
            </a:r>
          </a:p>
        </p:txBody>
      </p:sp>
    </p:spTree>
    <p:extLst>
      <p:ext uri="{BB962C8B-B14F-4D97-AF65-F5344CB8AC3E}">
        <p14:creationId xmlns:p14="http://schemas.microsoft.com/office/powerpoint/2010/main" val="2645775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B3636-4B05-C94C-8B14-B4464BAA5B88}"/>
              </a:ext>
            </a:extLst>
          </p:cNvPr>
          <p:cNvSpPr>
            <a:spLocks noGrp="1"/>
          </p:cNvSpPr>
          <p:nvPr>
            <p:ph type="title"/>
          </p:nvPr>
        </p:nvSpPr>
        <p:spPr/>
        <p:txBody>
          <a:bodyPr/>
          <a:lstStyle/>
          <a:p>
            <a:r>
              <a:rPr lang="en-US" dirty="0"/>
              <a:t>Paraneoplastic/AI retinopathy</a:t>
            </a:r>
          </a:p>
        </p:txBody>
      </p:sp>
      <p:pic>
        <p:nvPicPr>
          <p:cNvPr id="6" name="Online Media 5" title="Swarm of bees">
            <a:hlinkClick r:id="" action="ppaction://media"/>
            <a:extLst>
              <a:ext uri="{FF2B5EF4-FFF2-40B4-BE49-F238E27FC236}">
                <a16:creationId xmlns:a16="http://schemas.microsoft.com/office/drawing/2014/main" id="{C2F0AA57-49E0-D767-A85D-D5E347391FF4}"/>
              </a:ext>
            </a:extLst>
          </p:cNvPr>
          <p:cNvPicPr>
            <a:picLocks noGrp="1" noRot="1" noChangeAspect="1"/>
          </p:cNvPicPr>
          <p:nvPr>
            <p:ph idx="1"/>
            <a:videoFile r:link="rId1"/>
          </p:nvPr>
        </p:nvPicPr>
        <p:blipFill>
          <a:blip r:embed="rId4"/>
          <a:stretch>
            <a:fillRect/>
          </a:stretch>
        </p:blipFill>
        <p:spPr>
          <a:xfrm>
            <a:off x="1443500" y="1325563"/>
            <a:ext cx="6605587" cy="4953740"/>
          </a:xfrm>
          <a:prstGeom prst="rect">
            <a:avLst/>
          </a:prstGeom>
        </p:spPr>
      </p:pic>
      <p:sp>
        <p:nvSpPr>
          <p:cNvPr id="4" name="Footer Placeholder 3">
            <a:extLst>
              <a:ext uri="{FF2B5EF4-FFF2-40B4-BE49-F238E27FC236}">
                <a16:creationId xmlns:a16="http://schemas.microsoft.com/office/drawing/2014/main" id="{7A83E54F-21FE-0041-94A1-15235601195C}"/>
              </a:ext>
            </a:extLst>
          </p:cNvPr>
          <p:cNvSpPr>
            <a:spLocks noGrp="1"/>
          </p:cNvSpPr>
          <p:nvPr>
            <p:ph type="ftr" sz="quarter" idx="10"/>
          </p:nvPr>
        </p:nvSpPr>
        <p:spPr/>
        <p:txBody>
          <a:bodyPr/>
          <a:lstStyle/>
          <a:p>
            <a:r>
              <a:rPr lang="en-US" dirty="0"/>
              <a:t>Insert Unit Name Here &gt;&gt; Go to View &gt;&gt; Header/Footer</a:t>
            </a:r>
          </a:p>
        </p:txBody>
      </p:sp>
      <p:sp>
        <p:nvSpPr>
          <p:cNvPr id="7" name="TextBox 6">
            <a:extLst>
              <a:ext uri="{FF2B5EF4-FFF2-40B4-BE49-F238E27FC236}">
                <a16:creationId xmlns:a16="http://schemas.microsoft.com/office/drawing/2014/main" id="{4B741881-15AF-9AE5-C10B-03AF7F72C396}"/>
              </a:ext>
            </a:extLst>
          </p:cNvPr>
          <p:cNvSpPr txBox="1"/>
          <p:nvPr/>
        </p:nvSpPr>
        <p:spPr>
          <a:xfrm>
            <a:off x="180975" y="6391656"/>
            <a:ext cx="2525050" cy="215444"/>
          </a:xfrm>
          <a:prstGeom prst="rect">
            <a:avLst/>
          </a:prstGeom>
          <a:noFill/>
        </p:spPr>
        <p:txBody>
          <a:bodyPr wrap="none" rtlCol="0">
            <a:spAutoFit/>
          </a:bodyPr>
          <a:lstStyle/>
          <a:p>
            <a:r>
              <a:rPr lang="en-US" sz="800" dirty="0">
                <a:solidFill>
                  <a:schemeClr val="bg1"/>
                </a:solidFill>
              </a:rPr>
              <a:t>https://www.youtube.com/watch?v=NOGzPYUs910</a:t>
            </a:r>
          </a:p>
        </p:txBody>
      </p:sp>
    </p:spTree>
    <p:extLst>
      <p:ext uri="{BB962C8B-B14F-4D97-AF65-F5344CB8AC3E}">
        <p14:creationId xmlns:p14="http://schemas.microsoft.com/office/powerpoint/2010/main" val="397787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B3636-4B05-C94C-8B14-B4464BAA5B88}"/>
              </a:ext>
            </a:extLst>
          </p:cNvPr>
          <p:cNvSpPr>
            <a:spLocks noGrp="1"/>
          </p:cNvSpPr>
          <p:nvPr>
            <p:ph type="title"/>
          </p:nvPr>
        </p:nvSpPr>
        <p:spPr/>
        <p:txBody>
          <a:bodyPr/>
          <a:lstStyle/>
          <a:p>
            <a:r>
              <a:rPr lang="en-US" dirty="0"/>
              <a:t>Paraneoplastic retinopathy: </a:t>
            </a:r>
            <a:br>
              <a:rPr lang="en-US" dirty="0"/>
            </a:br>
            <a:r>
              <a:rPr lang="en-US" sz="4000" dirty="0"/>
              <a:t>e.g.,  cancer associated retinopathy</a:t>
            </a:r>
          </a:p>
        </p:txBody>
      </p:sp>
      <p:sp>
        <p:nvSpPr>
          <p:cNvPr id="4" name="Footer Placeholder 3">
            <a:extLst>
              <a:ext uri="{FF2B5EF4-FFF2-40B4-BE49-F238E27FC236}">
                <a16:creationId xmlns:a16="http://schemas.microsoft.com/office/drawing/2014/main" id="{7A83E54F-21FE-0041-94A1-15235601195C}"/>
              </a:ext>
            </a:extLst>
          </p:cNvPr>
          <p:cNvSpPr>
            <a:spLocks noGrp="1"/>
          </p:cNvSpPr>
          <p:nvPr>
            <p:ph type="ftr" sz="quarter" idx="10"/>
          </p:nvPr>
        </p:nvSpPr>
        <p:spPr/>
        <p:txBody>
          <a:bodyPr/>
          <a:lstStyle/>
          <a:p>
            <a:r>
              <a:rPr lang="en-US" dirty="0"/>
              <a:t>Insert Unit Name Here &gt;&gt; Go to View &gt;&gt; Header/Footer</a:t>
            </a:r>
          </a:p>
        </p:txBody>
      </p:sp>
      <p:pic>
        <p:nvPicPr>
          <p:cNvPr id="6" name="Picture 5">
            <a:extLst>
              <a:ext uri="{FF2B5EF4-FFF2-40B4-BE49-F238E27FC236}">
                <a16:creationId xmlns:a16="http://schemas.microsoft.com/office/drawing/2014/main" id="{7DFDE964-869E-EF45-81E7-0D2C6A028F3A}"/>
              </a:ext>
            </a:extLst>
          </p:cNvPr>
          <p:cNvPicPr>
            <a:picLocks noChangeAspect="1"/>
          </p:cNvPicPr>
          <p:nvPr/>
        </p:nvPicPr>
        <p:blipFill rotWithShape="1">
          <a:blip r:embed="rId3"/>
          <a:srcRect l="24947" t="6729" r="17277" b="17741"/>
          <a:stretch/>
        </p:blipFill>
        <p:spPr>
          <a:xfrm>
            <a:off x="4594264" y="1325563"/>
            <a:ext cx="4364904" cy="2941637"/>
          </a:xfrm>
          <a:prstGeom prst="rect">
            <a:avLst/>
          </a:prstGeom>
        </p:spPr>
      </p:pic>
      <p:pic>
        <p:nvPicPr>
          <p:cNvPr id="7" name="Picture 6">
            <a:extLst>
              <a:ext uri="{FF2B5EF4-FFF2-40B4-BE49-F238E27FC236}">
                <a16:creationId xmlns:a16="http://schemas.microsoft.com/office/drawing/2014/main" id="{04FF4D87-98D0-6848-A58D-467108EEAE47}"/>
              </a:ext>
            </a:extLst>
          </p:cNvPr>
          <p:cNvPicPr>
            <a:picLocks noChangeAspect="1"/>
          </p:cNvPicPr>
          <p:nvPr/>
        </p:nvPicPr>
        <p:blipFill rotWithShape="1">
          <a:blip r:embed="rId4"/>
          <a:srcRect l="21610" t="2125" r="19056" b="15093"/>
          <a:stretch/>
        </p:blipFill>
        <p:spPr>
          <a:xfrm>
            <a:off x="185530" y="1497495"/>
            <a:ext cx="4386470" cy="2238004"/>
          </a:xfrm>
          <a:prstGeom prst="rect">
            <a:avLst/>
          </a:prstGeom>
        </p:spPr>
      </p:pic>
      <p:sp>
        <p:nvSpPr>
          <p:cNvPr id="8" name="TextBox 7">
            <a:extLst>
              <a:ext uri="{FF2B5EF4-FFF2-40B4-BE49-F238E27FC236}">
                <a16:creationId xmlns:a16="http://schemas.microsoft.com/office/drawing/2014/main" id="{4F9D436B-2D40-2F4E-9259-8460212DA354}"/>
              </a:ext>
            </a:extLst>
          </p:cNvPr>
          <p:cNvSpPr txBox="1"/>
          <p:nvPr/>
        </p:nvSpPr>
        <p:spPr>
          <a:xfrm>
            <a:off x="1300496" y="3489278"/>
            <a:ext cx="1794081" cy="215444"/>
          </a:xfrm>
          <a:prstGeom prst="rect">
            <a:avLst/>
          </a:prstGeom>
          <a:noFill/>
        </p:spPr>
        <p:txBody>
          <a:bodyPr wrap="none" rtlCol="0">
            <a:spAutoFit/>
          </a:bodyPr>
          <a:lstStyle/>
          <a:p>
            <a:r>
              <a:rPr lang="en-US" sz="800" dirty="0">
                <a:solidFill>
                  <a:schemeClr val="bg1"/>
                </a:solidFill>
              </a:rPr>
              <a:t>Bmcophthalmol.biomedcentral.com</a:t>
            </a:r>
          </a:p>
        </p:txBody>
      </p:sp>
      <p:pic>
        <p:nvPicPr>
          <p:cNvPr id="12" name="Content Placeholder 10">
            <a:extLst>
              <a:ext uri="{FF2B5EF4-FFF2-40B4-BE49-F238E27FC236}">
                <a16:creationId xmlns:a16="http://schemas.microsoft.com/office/drawing/2014/main" id="{0330E493-2D08-7C46-8D38-79438DA50D7A}"/>
              </a:ext>
            </a:extLst>
          </p:cNvPr>
          <p:cNvPicPr>
            <a:picLocks noChangeAspect="1"/>
          </p:cNvPicPr>
          <p:nvPr/>
        </p:nvPicPr>
        <p:blipFill rotWithShape="1">
          <a:blip r:embed="rId5"/>
          <a:srcRect t="56863"/>
          <a:stretch/>
        </p:blipFill>
        <p:spPr>
          <a:xfrm>
            <a:off x="1866560" y="4267200"/>
            <a:ext cx="5455407" cy="1998090"/>
          </a:xfrm>
          <a:prstGeom prst="rect">
            <a:avLst/>
          </a:prstGeom>
        </p:spPr>
      </p:pic>
      <p:sp>
        <p:nvSpPr>
          <p:cNvPr id="15" name="TextBox 14">
            <a:extLst>
              <a:ext uri="{FF2B5EF4-FFF2-40B4-BE49-F238E27FC236}">
                <a16:creationId xmlns:a16="http://schemas.microsoft.com/office/drawing/2014/main" id="{30780349-9F11-1D49-AD6F-8867D6EDC3EA}"/>
              </a:ext>
            </a:extLst>
          </p:cNvPr>
          <p:cNvSpPr txBox="1"/>
          <p:nvPr/>
        </p:nvSpPr>
        <p:spPr>
          <a:xfrm>
            <a:off x="7332535" y="5974905"/>
            <a:ext cx="546945" cy="215444"/>
          </a:xfrm>
          <a:prstGeom prst="rect">
            <a:avLst/>
          </a:prstGeom>
          <a:noFill/>
        </p:spPr>
        <p:txBody>
          <a:bodyPr wrap="none" rtlCol="0">
            <a:spAutoFit/>
          </a:bodyPr>
          <a:lstStyle/>
          <a:p>
            <a:r>
              <a:rPr lang="en-US" sz="800" dirty="0">
                <a:solidFill>
                  <a:schemeClr val="bg1"/>
                </a:solidFill>
              </a:rPr>
              <a:t>Aao.org</a:t>
            </a:r>
          </a:p>
        </p:txBody>
      </p:sp>
      <p:sp>
        <p:nvSpPr>
          <p:cNvPr id="16" name="Rectangle 15">
            <a:extLst>
              <a:ext uri="{FF2B5EF4-FFF2-40B4-BE49-F238E27FC236}">
                <a16:creationId xmlns:a16="http://schemas.microsoft.com/office/drawing/2014/main" id="{C3CC148F-EEC9-BC42-80C6-CA192A941737}"/>
              </a:ext>
            </a:extLst>
          </p:cNvPr>
          <p:cNvSpPr/>
          <p:nvPr/>
        </p:nvSpPr>
        <p:spPr>
          <a:xfrm>
            <a:off x="7647685" y="4001294"/>
            <a:ext cx="1311483" cy="159889"/>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tx1"/>
                </a:solidFill>
              </a:ln>
              <a:solidFill>
                <a:schemeClr val="tx1"/>
              </a:solidFill>
            </a:endParaRPr>
          </a:p>
        </p:txBody>
      </p:sp>
      <p:sp>
        <p:nvSpPr>
          <p:cNvPr id="17" name="TextBox 16">
            <a:extLst>
              <a:ext uri="{FF2B5EF4-FFF2-40B4-BE49-F238E27FC236}">
                <a16:creationId xmlns:a16="http://schemas.microsoft.com/office/drawing/2014/main" id="{6E890CF6-39C2-EC4A-9F65-448FC61DF8F9}"/>
              </a:ext>
            </a:extLst>
          </p:cNvPr>
          <p:cNvSpPr txBox="1"/>
          <p:nvPr/>
        </p:nvSpPr>
        <p:spPr>
          <a:xfrm>
            <a:off x="7045645" y="3751817"/>
            <a:ext cx="1713931" cy="215444"/>
          </a:xfrm>
          <a:prstGeom prst="rect">
            <a:avLst/>
          </a:prstGeom>
          <a:noFill/>
        </p:spPr>
        <p:txBody>
          <a:bodyPr wrap="none" rtlCol="0">
            <a:spAutoFit/>
          </a:bodyPr>
          <a:lstStyle/>
          <a:p>
            <a:r>
              <a:rPr lang="en-US" sz="800" dirty="0">
                <a:solidFill>
                  <a:schemeClr val="bg1"/>
                </a:solidFill>
              </a:rPr>
              <a:t>Adapted from www.octscans.com</a:t>
            </a:r>
          </a:p>
        </p:txBody>
      </p:sp>
    </p:spTree>
    <p:extLst>
      <p:ext uri="{BB962C8B-B14F-4D97-AF65-F5344CB8AC3E}">
        <p14:creationId xmlns:p14="http://schemas.microsoft.com/office/powerpoint/2010/main" val="2409527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083B5-0AB2-DD49-8229-569C5DBD1A45}"/>
              </a:ext>
            </a:extLst>
          </p:cNvPr>
          <p:cNvSpPr>
            <a:spLocks noGrp="1"/>
          </p:cNvSpPr>
          <p:nvPr>
            <p:ph type="title"/>
          </p:nvPr>
        </p:nvSpPr>
        <p:spPr/>
        <p:txBody>
          <a:bodyPr/>
          <a:lstStyle/>
          <a:p>
            <a:r>
              <a:rPr lang="en-US" dirty="0"/>
              <a:t>White Dot Syndromes</a:t>
            </a:r>
            <a:br>
              <a:rPr lang="en-US" dirty="0"/>
            </a:br>
            <a:r>
              <a:rPr lang="en-US" sz="3600" dirty="0"/>
              <a:t>e.g., multiple evanescent white dot syndrome</a:t>
            </a:r>
          </a:p>
        </p:txBody>
      </p:sp>
      <p:sp>
        <p:nvSpPr>
          <p:cNvPr id="6" name="Content Placeholder 5">
            <a:extLst>
              <a:ext uri="{FF2B5EF4-FFF2-40B4-BE49-F238E27FC236}">
                <a16:creationId xmlns:a16="http://schemas.microsoft.com/office/drawing/2014/main" id="{0BC2B49E-D9FB-9540-AFEA-CC6AF6211C22}"/>
              </a:ext>
            </a:extLst>
          </p:cNvPr>
          <p:cNvSpPr>
            <a:spLocks noGrp="1"/>
          </p:cNvSpPr>
          <p:nvPr>
            <p:ph idx="1"/>
          </p:nvPr>
        </p:nvSpPr>
        <p:spPr/>
        <p:txBody>
          <a:bodyPr/>
          <a:lstStyle/>
          <a:p>
            <a:r>
              <a:rPr lang="en-US" dirty="0">
                <a:solidFill>
                  <a:schemeClr val="bg1"/>
                </a:solidFill>
              </a:rPr>
              <a:t>Photopsias</a:t>
            </a:r>
          </a:p>
        </p:txBody>
      </p:sp>
      <p:sp>
        <p:nvSpPr>
          <p:cNvPr id="4" name="Footer Placeholder 3">
            <a:extLst>
              <a:ext uri="{FF2B5EF4-FFF2-40B4-BE49-F238E27FC236}">
                <a16:creationId xmlns:a16="http://schemas.microsoft.com/office/drawing/2014/main" id="{FBAEC54B-EB3B-6F4E-AAC2-6F7961298836}"/>
              </a:ext>
            </a:extLst>
          </p:cNvPr>
          <p:cNvSpPr>
            <a:spLocks noGrp="1"/>
          </p:cNvSpPr>
          <p:nvPr>
            <p:ph type="ftr" sz="quarter" idx="10"/>
          </p:nvPr>
        </p:nvSpPr>
        <p:spPr/>
        <p:txBody>
          <a:bodyPr/>
          <a:lstStyle/>
          <a:p>
            <a:r>
              <a:rPr lang="en-US" dirty="0"/>
              <a:t>Insert Unit Name Here &gt;&gt; Go to View &gt;&gt; Header/Footer</a:t>
            </a:r>
          </a:p>
        </p:txBody>
      </p:sp>
      <p:pic>
        <p:nvPicPr>
          <p:cNvPr id="5" name="Picture 6" descr="Multiple evanescent white dot syndrome (MEWDS)">
            <a:extLst>
              <a:ext uri="{FF2B5EF4-FFF2-40B4-BE49-F238E27FC236}">
                <a16:creationId xmlns:a16="http://schemas.microsoft.com/office/drawing/2014/main" id="{3902FD3B-4615-C441-A516-215A9795AFF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2696235" y="2277122"/>
            <a:ext cx="4230245" cy="3899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571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CA71-AD72-5747-A1FC-358E1693CDC4}"/>
              </a:ext>
            </a:extLst>
          </p:cNvPr>
          <p:cNvSpPr>
            <a:spLocks noGrp="1"/>
          </p:cNvSpPr>
          <p:nvPr>
            <p:ph type="title"/>
          </p:nvPr>
        </p:nvSpPr>
        <p:spPr/>
        <p:txBody>
          <a:bodyPr/>
          <a:lstStyle/>
          <a:p>
            <a:pPr eaLnBrk="1" hangingPunct="1">
              <a:defRPr/>
            </a:pPr>
            <a:r>
              <a:rPr lang="en-US" dirty="0"/>
              <a:t>Visual Snow:  Aeropsia</a:t>
            </a:r>
          </a:p>
        </p:txBody>
      </p:sp>
      <p:sp>
        <p:nvSpPr>
          <p:cNvPr id="3" name="Content Placeholder 2">
            <a:extLst>
              <a:ext uri="{FF2B5EF4-FFF2-40B4-BE49-F238E27FC236}">
                <a16:creationId xmlns:a16="http://schemas.microsoft.com/office/drawing/2014/main" id="{2E0E5C78-630C-394B-A7A0-73CDAA2FAB01}"/>
              </a:ext>
            </a:extLst>
          </p:cNvPr>
          <p:cNvSpPr>
            <a:spLocks noGrp="1"/>
          </p:cNvSpPr>
          <p:nvPr>
            <p:ph idx="1"/>
          </p:nvPr>
        </p:nvSpPr>
        <p:spPr/>
        <p:txBody>
          <a:bodyPr/>
          <a:lstStyle/>
          <a:p>
            <a:pPr eaLnBrk="1" hangingPunct="1">
              <a:defRPr/>
            </a:pPr>
            <a:r>
              <a:rPr lang="en-US" dirty="0"/>
              <a:t>TV static</a:t>
            </a:r>
          </a:p>
          <a:p>
            <a:pPr eaLnBrk="1" hangingPunct="1">
              <a:defRPr/>
            </a:pPr>
            <a:r>
              <a:rPr lang="en-US" dirty="0"/>
              <a:t>Constant 24/7</a:t>
            </a:r>
          </a:p>
          <a:p>
            <a:pPr eaLnBrk="1" hangingPunct="1">
              <a:defRPr/>
            </a:pPr>
            <a:r>
              <a:rPr lang="en-US" dirty="0"/>
              <a:t>Flickering dots/lights</a:t>
            </a:r>
          </a:p>
          <a:p>
            <a:pPr eaLnBrk="1" hangingPunct="1">
              <a:defRPr/>
            </a:pPr>
            <a:r>
              <a:rPr lang="en-US" dirty="0"/>
              <a:t>Superimposed on </a:t>
            </a:r>
          </a:p>
          <a:p>
            <a:pPr marL="0" indent="0" eaLnBrk="1" hangingPunct="1">
              <a:buNone/>
              <a:defRPr/>
            </a:pPr>
            <a:r>
              <a:rPr lang="en-US" dirty="0"/>
              <a:t>   environment</a:t>
            </a:r>
          </a:p>
        </p:txBody>
      </p:sp>
      <p:pic>
        <p:nvPicPr>
          <p:cNvPr id="3078" name="Picture 6" descr="Uživatel International Headache Society na Twitteru: „The visual snow is  now included in the appendix of ICHD-3. Puledda et al. describe the  clinical characteristics of 1061 patients with visual snow syndrome.  Migraine">
            <a:extLst>
              <a:ext uri="{FF2B5EF4-FFF2-40B4-BE49-F238E27FC236}">
                <a16:creationId xmlns:a16="http://schemas.microsoft.com/office/drawing/2014/main" id="{5470F691-BB36-2C4C-B8F1-76F2C3A39C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304"/>
          <a:stretch/>
        </p:blipFill>
        <p:spPr bwMode="auto">
          <a:xfrm>
            <a:off x="4432287" y="2219325"/>
            <a:ext cx="4711713" cy="34245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C44D8C6-D9BE-4F4C-B47C-82CD9DBE8CFD}"/>
              </a:ext>
            </a:extLst>
          </p:cNvPr>
          <p:cNvSpPr txBox="1"/>
          <p:nvPr/>
        </p:nvSpPr>
        <p:spPr>
          <a:xfrm>
            <a:off x="127609" y="6426690"/>
            <a:ext cx="917239" cy="246221"/>
          </a:xfrm>
          <a:prstGeom prst="rect">
            <a:avLst/>
          </a:prstGeom>
          <a:noFill/>
        </p:spPr>
        <p:txBody>
          <a:bodyPr wrap="none" rtlCol="0">
            <a:spAutoFit/>
          </a:bodyPr>
          <a:lstStyle/>
          <a:p>
            <a:r>
              <a:rPr lang="en-US" sz="1000" dirty="0">
                <a:solidFill>
                  <a:schemeClr val="bg1"/>
                </a:solidFill>
              </a:rPr>
              <a:t>Twietter.com</a:t>
            </a:r>
          </a:p>
        </p:txBody>
      </p:sp>
    </p:spTree>
    <p:extLst>
      <p:ext uri="{BB962C8B-B14F-4D97-AF65-F5344CB8AC3E}">
        <p14:creationId xmlns:p14="http://schemas.microsoft.com/office/powerpoint/2010/main" val="2587609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248B7-25BC-4C94-8F59-648C7BCA7897}"/>
              </a:ext>
            </a:extLst>
          </p:cNvPr>
          <p:cNvSpPr>
            <a:spLocks noGrp="1"/>
          </p:cNvSpPr>
          <p:nvPr>
            <p:ph type="title"/>
          </p:nvPr>
        </p:nvSpPr>
        <p:spPr/>
        <p:txBody>
          <a:bodyPr/>
          <a:lstStyle/>
          <a:p>
            <a:r>
              <a:rPr lang="en-US" sz="4400" dirty="0"/>
              <a:t>Visual Snow:  Who Knows About It?</a:t>
            </a:r>
          </a:p>
        </p:txBody>
      </p:sp>
      <p:sp>
        <p:nvSpPr>
          <p:cNvPr id="4" name="Footer Placeholder 3">
            <a:extLst>
              <a:ext uri="{FF2B5EF4-FFF2-40B4-BE49-F238E27FC236}">
                <a16:creationId xmlns:a16="http://schemas.microsoft.com/office/drawing/2014/main" id="{619D2441-7555-4EE8-9FB5-C38BA6A2BAF3}"/>
              </a:ext>
            </a:extLst>
          </p:cNvPr>
          <p:cNvSpPr>
            <a:spLocks noGrp="1"/>
          </p:cNvSpPr>
          <p:nvPr>
            <p:ph type="ftr" sz="quarter" idx="10"/>
          </p:nvPr>
        </p:nvSpPr>
        <p:spPr/>
        <p:txBody>
          <a:bodyPr/>
          <a:lstStyle/>
          <a:p>
            <a:r>
              <a:rPr lang="en-US" dirty="0"/>
              <a:t>Insert Unit Name Here &gt;&gt; Go to View &gt;&gt; Header/Footer</a:t>
            </a:r>
          </a:p>
        </p:txBody>
      </p:sp>
      <p:pic>
        <p:nvPicPr>
          <p:cNvPr id="6" name="Picture 5">
            <a:extLst>
              <a:ext uri="{FF2B5EF4-FFF2-40B4-BE49-F238E27FC236}">
                <a16:creationId xmlns:a16="http://schemas.microsoft.com/office/drawing/2014/main" id="{675FBE5E-0DFE-4114-B8FE-AD68368F8E95}"/>
              </a:ext>
            </a:extLst>
          </p:cNvPr>
          <p:cNvPicPr>
            <a:picLocks noChangeAspect="1"/>
          </p:cNvPicPr>
          <p:nvPr/>
        </p:nvPicPr>
        <p:blipFill>
          <a:blip r:embed="rId3"/>
          <a:stretch>
            <a:fillRect/>
          </a:stretch>
        </p:blipFill>
        <p:spPr>
          <a:xfrm>
            <a:off x="0" y="1741192"/>
            <a:ext cx="5574579" cy="2057922"/>
          </a:xfrm>
          <a:prstGeom prst="rect">
            <a:avLst/>
          </a:prstGeom>
        </p:spPr>
      </p:pic>
      <p:pic>
        <p:nvPicPr>
          <p:cNvPr id="8" name="Picture 7">
            <a:extLst>
              <a:ext uri="{FF2B5EF4-FFF2-40B4-BE49-F238E27FC236}">
                <a16:creationId xmlns:a16="http://schemas.microsoft.com/office/drawing/2014/main" id="{1470D6A3-3674-4F33-8EA6-2F1E1F6E521E}"/>
              </a:ext>
            </a:extLst>
          </p:cNvPr>
          <p:cNvPicPr>
            <a:picLocks noChangeAspect="1"/>
          </p:cNvPicPr>
          <p:nvPr/>
        </p:nvPicPr>
        <p:blipFill>
          <a:blip r:embed="rId4"/>
          <a:stretch>
            <a:fillRect/>
          </a:stretch>
        </p:blipFill>
        <p:spPr>
          <a:xfrm>
            <a:off x="0" y="3799114"/>
            <a:ext cx="3503782" cy="2551141"/>
          </a:xfrm>
          <a:prstGeom prst="rect">
            <a:avLst/>
          </a:prstGeom>
        </p:spPr>
      </p:pic>
      <p:pic>
        <p:nvPicPr>
          <p:cNvPr id="14" name="Content Placeholder 13">
            <a:extLst>
              <a:ext uri="{FF2B5EF4-FFF2-40B4-BE49-F238E27FC236}">
                <a16:creationId xmlns:a16="http://schemas.microsoft.com/office/drawing/2014/main" id="{BCC9ABE1-6EEB-4D93-8CD1-26C3A022D372}"/>
              </a:ext>
            </a:extLst>
          </p:cNvPr>
          <p:cNvPicPr>
            <a:picLocks noGrp="1" noChangeAspect="1"/>
          </p:cNvPicPr>
          <p:nvPr>
            <p:ph idx="1"/>
          </p:nvPr>
        </p:nvPicPr>
        <p:blipFill>
          <a:blip r:embed="rId5"/>
          <a:stretch>
            <a:fillRect/>
          </a:stretch>
        </p:blipFill>
        <p:spPr>
          <a:xfrm>
            <a:off x="3503782" y="2824362"/>
            <a:ext cx="3789647" cy="1305108"/>
          </a:xfrm>
        </p:spPr>
      </p:pic>
      <p:pic>
        <p:nvPicPr>
          <p:cNvPr id="10" name="Picture 9">
            <a:extLst>
              <a:ext uri="{FF2B5EF4-FFF2-40B4-BE49-F238E27FC236}">
                <a16:creationId xmlns:a16="http://schemas.microsoft.com/office/drawing/2014/main" id="{A959DA8F-6AF6-4B0E-B7BD-1B9A059A555C}"/>
              </a:ext>
            </a:extLst>
          </p:cNvPr>
          <p:cNvPicPr>
            <a:picLocks noChangeAspect="1"/>
          </p:cNvPicPr>
          <p:nvPr/>
        </p:nvPicPr>
        <p:blipFill>
          <a:blip r:embed="rId6"/>
          <a:stretch>
            <a:fillRect/>
          </a:stretch>
        </p:blipFill>
        <p:spPr>
          <a:xfrm>
            <a:off x="6564407" y="1325563"/>
            <a:ext cx="2579593" cy="2850126"/>
          </a:xfrm>
          <a:prstGeom prst="rect">
            <a:avLst/>
          </a:prstGeom>
        </p:spPr>
      </p:pic>
      <p:pic>
        <p:nvPicPr>
          <p:cNvPr id="18" name="Picture 17">
            <a:extLst>
              <a:ext uri="{FF2B5EF4-FFF2-40B4-BE49-F238E27FC236}">
                <a16:creationId xmlns:a16="http://schemas.microsoft.com/office/drawing/2014/main" id="{EDBFC1CE-2235-41EF-8208-42A5D8C1D99E}"/>
              </a:ext>
            </a:extLst>
          </p:cNvPr>
          <p:cNvPicPr>
            <a:picLocks noChangeAspect="1"/>
          </p:cNvPicPr>
          <p:nvPr/>
        </p:nvPicPr>
        <p:blipFill>
          <a:blip r:embed="rId7"/>
          <a:stretch>
            <a:fillRect/>
          </a:stretch>
        </p:blipFill>
        <p:spPr>
          <a:xfrm>
            <a:off x="3503782" y="4386660"/>
            <a:ext cx="4663844" cy="1920406"/>
          </a:xfrm>
          <a:prstGeom prst="rect">
            <a:avLst/>
          </a:prstGeom>
        </p:spPr>
      </p:pic>
      <p:pic>
        <p:nvPicPr>
          <p:cNvPr id="12" name="Picture 11">
            <a:extLst>
              <a:ext uri="{FF2B5EF4-FFF2-40B4-BE49-F238E27FC236}">
                <a16:creationId xmlns:a16="http://schemas.microsoft.com/office/drawing/2014/main" id="{2468831A-8DFC-463E-83A1-BF4C084F9C58}"/>
              </a:ext>
            </a:extLst>
          </p:cNvPr>
          <p:cNvPicPr>
            <a:picLocks noChangeAspect="1"/>
          </p:cNvPicPr>
          <p:nvPr/>
        </p:nvPicPr>
        <p:blipFill>
          <a:blip r:embed="rId8"/>
          <a:stretch>
            <a:fillRect/>
          </a:stretch>
        </p:blipFill>
        <p:spPr>
          <a:xfrm>
            <a:off x="5541538" y="4265097"/>
            <a:ext cx="3503782" cy="2041969"/>
          </a:xfrm>
          <a:prstGeom prst="rect">
            <a:avLst/>
          </a:prstGeom>
        </p:spPr>
      </p:pic>
    </p:spTree>
    <p:extLst>
      <p:ext uri="{BB962C8B-B14F-4D97-AF65-F5344CB8AC3E}">
        <p14:creationId xmlns:p14="http://schemas.microsoft.com/office/powerpoint/2010/main" val="1754205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A28D2-B1C7-6D41-A44B-1CB3D617C47A}"/>
              </a:ext>
            </a:extLst>
          </p:cNvPr>
          <p:cNvSpPr>
            <a:spLocks noGrp="1"/>
          </p:cNvSpPr>
          <p:nvPr>
            <p:ph type="title"/>
          </p:nvPr>
        </p:nvSpPr>
        <p:spPr/>
        <p:txBody>
          <a:bodyPr/>
          <a:lstStyle/>
          <a:p>
            <a:r>
              <a:rPr lang="en-US" dirty="0"/>
              <a:t>Visual Snow</a:t>
            </a:r>
          </a:p>
        </p:txBody>
      </p:sp>
      <p:pic>
        <p:nvPicPr>
          <p:cNvPr id="6" name="Content Placeholder 5">
            <a:extLst>
              <a:ext uri="{FF2B5EF4-FFF2-40B4-BE49-F238E27FC236}">
                <a16:creationId xmlns:a16="http://schemas.microsoft.com/office/drawing/2014/main" id="{C0C14F72-A0AC-814A-8348-22222C5530DE}"/>
              </a:ext>
            </a:extLst>
          </p:cNvPr>
          <p:cNvPicPr>
            <a:picLocks noGrp="1" noChangeAspect="1"/>
          </p:cNvPicPr>
          <p:nvPr>
            <p:ph idx="1"/>
          </p:nvPr>
        </p:nvPicPr>
        <p:blipFill>
          <a:blip r:embed="rId3"/>
          <a:stretch>
            <a:fillRect/>
          </a:stretch>
        </p:blipFill>
        <p:spPr>
          <a:xfrm>
            <a:off x="1455296" y="1365218"/>
            <a:ext cx="6649044" cy="4986783"/>
          </a:xfrm>
        </p:spPr>
      </p:pic>
      <p:sp>
        <p:nvSpPr>
          <p:cNvPr id="4" name="Footer Placeholder 3">
            <a:extLst>
              <a:ext uri="{FF2B5EF4-FFF2-40B4-BE49-F238E27FC236}">
                <a16:creationId xmlns:a16="http://schemas.microsoft.com/office/drawing/2014/main" id="{4E8FF11F-B928-0449-BDDD-352D263CBB71}"/>
              </a:ext>
            </a:extLst>
          </p:cNvPr>
          <p:cNvSpPr>
            <a:spLocks noGrp="1"/>
          </p:cNvSpPr>
          <p:nvPr>
            <p:ph type="ftr" sz="quarter" idx="10"/>
          </p:nvPr>
        </p:nvSpPr>
        <p:spPr/>
        <p:txBody>
          <a:bodyPr/>
          <a:lstStyle/>
          <a:p>
            <a:r>
              <a:rPr lang="en-US" dirty="0"/>
              <a:t>Insert Unit Name Here &gt;&gt; Go to View &gt;&gt; Header/Footer</a:t>
            </a:r>
          </a:p>
        </p:txBody>
      </p:sp>
      <p:sp>
        <p:nvSpPr>
          <p:cNvPr id="7" name="TextBox 6">
            <a:extLst>
              <a:ext uri="{FF2B5EF4-FFF2-40B4-BE49-F238E27FC236}">
                <a16:creationId xmlns:a16="http://schemas.microsoft.com/office/drawing/2014/main" id="{FE2BAF6B-40FB-6048-9352-ABFB00316A14}"/>
              </a:ext>
            </a:extLst>
          </p:cNvPr>
          <p:cNvSpPr txBox="1"/>
          <p:nvPr/>
        </p:nvSpPr>
        <p:spPr>
          <a:xfrm>
            <a:off x="1631093" y="6176212"/>
            <a:ext cx="6473247" cy="215444"/>
          </a:xfrm>
          <a:prstGeom prst="rect">
            <a:avLst/>
          </a:prstGeom>
          <a:noFill/>
        </p:spPr>
        <p:txBody>
          <a:bodyPr wrap="none" rtlCol="0">
            <a:spAutoFit/>
          </a:bodyPr>
          <a:lstStyle/>
          <a:p>
            <a:r>
              <a:rPr lang="en-US" sz="800" dirty="0">
                <a:solidFill>
                  <a:schemeClr val="bg1"/>
                </a:solidFill>
              </a:rPr>
              <a:t>By Kaidor - Own work based on File:Cielo_(300968795).jpg, CC BY-SA 4.0, https://commons.wikimedia.org/w/index.php?curid=62206924</a:t>
            </a:r>
          </a:p>
        </p:txBody>
      </p:sp>
    </p:spTree>
    <p:extLst>
      <p:ext uri="{BB962C8B-B14F-4D97-AF65-F5344CB8AC3E}">
        <p14:creationId xmlns:p14="http://schemas.microsoft.com/office/powerpoint/2010/main" val="3044419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590DF-B9E1-9143-B14A-172FB3118412}"/>
              </a:ext>
            </a:extLst>
          </p:cNvPr>
          <p:cNvSpPr>
            <a:spLocks noGrp="1"/>
          </p:cNvSpPr>
          <p:nvPr>
            <p:ph type="title"/>
          </p:nvPr>
        </p:nvSpPr>
        <p:spPr/>
        <p:txBody>
          <a:bodyPr/>
          <a:lstStyle/>
          <a:p>
            <a:pPr eaLnBrk="1" hangingPunct="1">
              <a:defRPr/>
            </a:pPr>
            <a:r>
              <a:rPr lang="en-US" dirty="0"/>
              <a:t>Visual Snow</a:t>
            </a:r>
          </a:p>
        </p:txBody>
      </p:sp>
      <p:sp>
        <p:nvSpPr>
          <p:cNvPr id="3" name="Content Placeholder 2">
            <a:extLst>
              <a:ext uri="{FF2B5EF4-FFF2-40B4-BE49-F238E27FC236}">
                <a16:creationId xmlns:a16="http://schemas.microsoft.com/office/drawing/2014/main" id="{7BD9E066-E8E6-EE44-8B0E-6A8CBD3F7498}"/>
              </a:ext>
            </a:extLst>
          </p:cNvPr>
          <p:cNvSpPr>
            <a:spLocks noGrp="1"/>
          </p:cNvSpPr>
          <p:nvPr>
            <p:ph idx="1"/>
          </p:nvPr>
        </p:nvSpPr>
        <p:spPr/>
        <p:txBody>
          <a:bodyPr/>
          <a:lstStyle/>
          <a:p>
            <a:pPr eaLnBrk="1" hangingPunct="1">
              <a:defRPr/>
            </a:pPr>
            <a:endParaRPr lang="en-US" dirty="0"/>
          </a:p>
        </p:txBody>
      </p:sp>
      <p:pic>
        <p:nvPicPr>
          <p:cNvPr id="15364" name="Picture 2" descr="http://www.migraine-aura.com/site/content/e27891/e27265/e42285/e56897/JG_Rauschen_small_490_en.gif">
            <a:extLst>
              <a:ext uri="{FF2B5EF4-FFF2-40B4-BE49-F238E27FC236}">
                <a16:creationId xmlns:a16="http://schemas.microsoft.com/office/drawing/2014/main" id="{9280EF19-9718-9749-A134-5988B2C9B198}"/>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96654" y="1377930"/>
            <a:ext cx="7350690" cy="4905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Box 3">
            <a:extLst>
              <a:ext uri="{FF2B5EF4-FFF2-40B4-BE49-F238E27FC236}">
                <a16:creationId xmlns:a16="http://schemas.microsoft.com/office/drawing/2014/main" id="{B2C9BD0F-7943-984D-9249-336B2CB8313F}"/>
              </a:ext>
            </a:extLst>
          </p:cNvPr>
          <p:cNvSpPr txBox="1">
            <a:spLocks noChangeArrowheads="1"/>
          </p:cNvSpPr>
          <p:nvPr/>
        </p:nvSpPr>
        <p:spPr bwMode="auto">
          <a:xfrm>
            <a:off x="3925828" y="6492437"/>
            <a:ext cx="129234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dirty="0">
                <a:solidFill>
                  <a:schemeClr val="bg1"/>
                </a:solidFill>
              </a:rPr>
              <a:t>www.migraine-aura.com</a:t>
            </a:r>
            <a:endParaRPr lang="en-US" altLang="en-US" dirty="0">
              <a:solidFill>
                <a:schemeClr val="bg1"/>
              </a:solidFill>
            </a:endParaRPr>
          </a:p>
        </p:txBody>
      </p:sp>
    </p:spTree>
    <p:extLst>
      <p:ext uri="{BB962C8B-B14F-4D97-AF65-F5344CB8AC3E}">
        <p14:creationId xmlns:p14="http://schemas.microsoft.com/office/powerpoint/2010/main" val="2214446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B82E7-02E1-E946-8A54-46F701C11412}"/>
              </a:ext>
            </a:extLst>
          </p:cNvPr>
          <p:cNvSpPr>
            <a:spLocks noGrp="1"/>
          </p:cNvSpPr>
          <p:nvPr>
            <p:ph type="title"/>
          </p:nvPr>
        </p:nvSpPr>
        <p:spPr/>
        <p:txBody>
          <a:bodyPr/>
          <a:lstStyle/>
          <a:p>
            <a:r>
              <a:rPr lang="en-US" dirty="0"/>
              <a:t>Visual Snow</a:t>
            </a:r>
          </a:p>
        </p:txBody>
      </p:sp>
      <p:sp>
        <p:nvSpPr>
          <p:cNvPr id="3" name="Content Placeholder 2">
            <a:extLst>
              <a:ext uri="{FF2B5EF4-FFF2-40B4-BE49-F238E27FC236}">
                <a16:creationId xmlns:a16="http://schemas.microsoft.com/office/drawing/2014/main" id="{81A0AB23-C8A7-B648-934C-DDC0178F58BF}"/>
              </a:ext>
            </a:extLst>
          </p:cNvPr>
          <p:cNvSpPr>
            <a:spLocks noGrp="1"/>
          </p:cNvSpPr>
          <p:nvPr>
            <p:ph idx="1"/>
          </p:nvPr>
        </p:nvSpPr>
        <p:spPr/>
        <p:txBody>
          <a:bodyPr/>
          <a:lstStyle/>
          <a:p>
            <a:r>
              <a:rPr lang="en-US" dirty="0">
                <a:hlinkClick r:id="rId2"/>
              </a:rPr>
              <a:t>http://www.visionsimulations.com/</a:t>
            </a:r>
            <a:endParaRPr lang="en-US" dirty="0"/>
          </a:p>
        </p:txBody>
      </p:sp>
      <p:sp>
        <p:nvSpPr>
          <p:cNvPr id="4" name="Footer Placeholder 3">
            <a:extLst>
              <a:ext uri="{FF2B5EF4-FFF2-40B4-BE49-F238E27FC236}">
                <a16:creationId xmlns:a16="http://schemas.microsoft.com/office/drawing/2014/main" id="{C426DE4E-E496-3246-B0A7-4AA0D6F4D4CC}"/>
              </a:ext>
            </a:extLst>
          </p:cNvPr>
          <p:cNvSpPr>
            <a:spLocks noGrp="1"/>
          </p:cNvSpPr>
          <p:nvPr>
            <p:ph type="ftr" sz="quarter" idx="10"/>
          </p:nvPr>
        </p:nvSpPr>
        <p:spPr/>
        <p:txBody>
          <a:bodyPr/>
          <a:lstStyle/>
          <a:p>
            <a:r>
              <a:rPr lang="en-US" dirty="0"/>
              <a:t>Insert Unit Name Here &gt;&gt; Go to View &gt;&gt; Header/Footer</a:t>
            </a:r>
          </a:p>
        </p:txBody>
      </p:sp>
    </p:spTree>
    <p:extLst>
      <p:ext uri="{BB962C8B-B14F-4D97-AF65-F5344CB8AC3E}">
        <p14:creationId xmlns:p14="http://schemas.microsoft.com/office/powerpoint/2010/main" val="420490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16709-C84D-5948-B65B-4208021BE004}"/>
              </a:ext>
            </a:extLst>
          </p:cNvPr>
          <p:cNvSpPr>
            <a:spLocks noGrp="1"/>
          </p:cNvSpPr>
          <p:nvPr>
            <p:ph type="title"/>
          </p:nvPr>
        </p:nvSpPr>
        <p:spPr>
          <a:solidFill>
            <a:schemeClr val="tx1"/>
          </a:solidFill>
        </p:spPr>
        <p:txBody>
          <a:bodyPr/>
          <a:lstStyle/>
          <a:p>
            <a:pPr eaLnBrk="1" hangingPunct="1">
              <a:defRPr/>
            </a:pPr>
            <a:endParaRPr lang="en-US" dirty="0"/>
          </a:p>
        </p:txBody>
      </p:sp>
      <p:sp>
        <p:nvSpPr>
          <p:cNvPr id="3" name="Content Placeholder 2">
            <a:extLst>
              <a:ext uri="{FF2B5EF4-FFF2-40B4-BE49-F238E27FC236}">
                <a16:creationId xmlns:a16="http://schemas.microsoft.com/office/drawing/2014/main" id="{CCDF7775-E112-834E-8E80-1B6E15D54B5C}"/>
              </a:ext>
            </a:extLst>
          </p:cNvPr>
          <p:cNvSpPr>
            <a:spLocks noGrp="1"/>
          </p:cNvSpPr>
          <p:nvPr>
            <p:ph idx="1"/>
          </p:nvPr>
        </p:nvSpPr>
        <p:spPr/>
        <p:txBody>
          <a:bodyPr/>
          <a:lstStyle/>
          <a:p>
            <a:pPr eaLnBrk="1" hangingPunct="1">
              <a:defRPr/>
            </a:pPr>
            <a:endParaRPr lang="en-US" dirty="0"/>
          </a:p>
        </p:txBody>
      </p:sp>
      <p:pic>
        <p:nvPicPr>
          <p:cNvPr id="16388" name="Picture 2" descr="http://www.migraine-aura.com/site/content/e27891/e27265/e42285/e42288/e57536/e57968/alexxx_SPARKLES_small_490_en.jpg">
            <a:extLst>
              <a:ext uri="{FF2B5EF4-FFF2-40B4-BE49-F238E27FC236}">
                <a16:creationId xmlns:a16="http://schemas.microsoft.com/office/drawing/2014/main" id="{C0D34D20-CA2B-1E41-B3D6-23F2680961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6" y="0"/>
            <a:ext cx="4134470" cy="310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descr="http://www.migraine-aura.com/site/content/e27891/e27265/e42285/e42288/e57536/e60774/Anonymous_VS_4_en.bmp">
            <a:extLst>
              <a:ext uri="{FF2B5EF4-FFF2-40B4-BE49-F238E27FC236}">
                <a16:creationId xmlns:a16="http://schemas.microsoft.com/office/drawing/2014/main" id="{232BC5DC-E47A-FE4A-9A3F-FF98FC0C67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987" y="3104568"/>
            <a:ext cx="2900786" cy="323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6" descr="http://www.migraine-aura.com/site/content/e27891/e27265/e42285/e42288/e57536/e58272/lucidbulbs_IMG_0006_small_490_en.jpg">
            <a:extLst>
              <a:ext uri="{FF2B5EF4-FFF2-40B4-BE49-F238E27FC236}">
                <a16:creationId xmlns:a16="http://schemas.microsoft.com/office/drawing/2014/main" id="{07F7453A-73BF-6F46-B50F-E601CE1E82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7100" y="-1585"/>
            <a:ext cx="4179116" cy="626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TextBox 3">
            <a:extLst>
              <a:ext uri="{FF2B5EF4-FFF2-40B4-BE49-F238E27FC236}">
                <a16:creationId xmlns:a16="http://schemas.microsoft.com/office/drawing/2014/main" id="{C0FCC302-7F72-F047-A839-4BC1823BDCF6}"/>
              </a:ext>
            </a:extLst>
          </p:cNvPr>
          <p:cNvSpPr txBox="1">
            <a:spLocks noChangeArrowheads="1"/>
          </p:cNvSpPr>
          <p:nvPr/>
        </p:nvSpPr>
        <p:spPr bwMode="auto">
          <a:xfrm>
            <a:off x="155576" y="6553914"/>
            <a:ext cx="12474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dirty="0">
                <a:solidFill>
                  <a:schemeClr val="bg1"/>
                </a:solidFill>
              </a:rPr>
              <a:t>www.migraine-aura.org</a:t>
            </a:r>
          </a:p>
        </p:txBody>
      </p:sp>
    </p:spTree>
    <p:extLst>
      <p:ext uri="{BB962C8B-B14F-4D97-AF65-F5344CB8AC3E}">
        <p14:creationId xmlns:p14="http://schemas.microsoft.com/office/powerpoint/2010/main" val="4242463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E30ED62A-68B8-BC46-902A-4C828059EE5B}"/>
              </a:ext>
            </a:extLst>
          </p:cNvPr>
          <p:cNvSpPr>
            <a:spLocks noGrp="1" noChangeArrowheads="1"/>
          </p:cNvSpPr>
          <p:nvPr>
            <p:ph type="title"/>
          </p:nvPr>
        </p:nvSpPr>
        <p:spPr/>
        <p:txBody>
          <a:bodyPr/>
          <a:lstStyle/>
          <a:p>
            <a:r>
              <a:rPr lang="en-US" altLang="en-US" sz="4000" dirty="0"/>
              <a:t>Symptoms of Visual Snow</a:t>
            </a:r>
          </a:p>
        </p:txBody>
      </p:sp>
      <p:sp>
        <p:nvSpPr>
          <p:cNvPr id="27651" name="Rectangle 3">
            <a:extLst>
              <a:ext uri="{FF2B5EF4-FFF2-40B4-BE49-F238E27FC236}">
                <a16:creationId xmlns:a16="http://schemas.microsoft.com/office/drawing/2014/main" id="{07E81726-8633-AF45-BFF5-8AE596A1D1B6}"/>
              </a:ext>
            </a:extLst>
          </p:cNvPr>
          <p:cNvSpPr>
            <a:spLocks noGrp="1" noChangeArrowheads="1"/>
          </p:cNvSpPr>
          <p:nvPr>
            <p:ph type="body" sz="half" idx="1"/>
          </p:nvPr>
        </p:nvSpPr>
        <p:spPr>
          <a:xfrm>
            <a:off x="339725" y="1825625"/>
            <a:ext cx="3886200" cy="4351338"/>
          </a:xfrm>
        </p:spPr>
        <p:txBody>
          <a:bodyPr/>
          <a:lstStyle/>
          <a:p>
            <a:pPr lvl="1">
              <a:lnSpc>
                <a:spcPct val="80000"/>
              </a:lnSpc>
            </a:pPr>
            <a:r>
              <a:rPr lang="en-US" altLang="en-US" sz="2800" dirty="0"/>
              <a:t>A million dots</a:t>
            </a:r>
          </a:p>
          <a:p>
            <a:pPr lvl="1">
              <a:lnSpc>
                <a:spcPct val="80000"/>
              </a:lnSpc>
            </a:pPr>
            <a:r>
              <a:rPr lang="en-US" altLang="en-US" sz="2800" dirty="0"/>
              <a:t>Black cracks and lines</a:t>
            </a:r>
          </a:p>
          <a:p>
            <a:pPr lvl="1">
              <a:lnSpc>
                <a:spcPct val="80000"/>
              </a:lnSpc>
            </a:pPr>
            <a:r>
              <a:rPr lang="en-US" altLang="en-US" sz="2800" dirty="0"/>
              <a:t>Blobs of white and gray</a:t>
            </a:r>
          </a:p>
          <a:p>
            <a:pPr lvl="1">
              <a:lnSpc>
                <a:spcPct val="80000"/>
              </a:lnSpc>
            </a:pPr>
            <a:r>
              <a:rPr lang="en-US" altLang="en-US" sz="2800" dirty="0"/>
              <a:t>Blue squares</a:t>
            </a:r>
          </a:p>
          <a:p>
            <a:pPr lvl="1">
              <a:lnSpc>
                <a:spcPct val="80000"/>
              </a:lnSpc>
            </a:pPr>
            <a:r>
              <a:rPr lang="en-US" altLang="en-US" sz="2800" dirty="0"/>
              <a:t>Carpet background</a:t>
            </a:r>
          </a:p>
          <a:p>
            <a:pPr lvl="1">
              <a:lnSpc>
                <a:spcPct val="80000"/>
              </a:lnSpc>
            </a:pPr>
            <a:r>
              <a:rPr lang="en-US" altLang="en-US" sz="2800" dirty="0"/>
              <a:t>Circles</a:t>
            </a:r>
          </a:p>
          <a:p>
            <a:pPr lvl="1">
              <a:lnSpc>
                <a:spcPct val="80000"/>
              </a:lnSpc>
            </a:pPr>
            <a:r>
              <a:rPr lang="en-US" altLang="en-US" sz="2800" dirty="0"/>
              <a:t>Clouds</a:t>
            </a:r>
          </a:p>
          <a:p>
            <a:pPr lvl="1">
              <a:lnSpc>
                <a:spcPct val="80000"/>
              </a:lnSpc>
            </a:pPr>
            <a:r>
              <a:rPr lang="en-US" altLang="en-US" sz="2800" dirty="0"/>
              <a:t>Comets</a:t>
            </a:r>
          </a:p>
          <a:p>
            <a:pPr lvl="1">
              <a:lnSpc>
                <a:spcPct val="80000"/>
              </a:lnSpc>
              <a:buFontTx/>
              <a:buNone/>
            </a:pPr>
            <a:endParaRPr lang="en-US" altLang="en-US" sz="2800" dirty="0"/>
          </a:p>
          <a:p>
            <a:pPr lvl="1">
              <a:lnSpc>
                <a:spcPct val="80000"/>
              </a:lnSpc>
            </a:pPr>
            <a:endParaRPr lang="en-US" altLang="en-US" sz="1800" dirty="0"/>
          </a:p>
        </p:txBody>
      </p:sp>
      <p:sp>
        <p:nvSpPr>
          <p:cNvPr id="27652" name="Rectangle 4">
            <a:extLst>
              <a:ext uri="{FF2B5EF4-FFF2-40B4-BE49-F238E27FC236}">
                <a16:creationId xmlns:a16="http://schemas.microsoft.com/office/drawing/2014/main" id="{8F543C91-A293-2B4B-B986-C1173D75D851}"/>
              </a:ext>
            </a:extLst>
          </p:cNvPr>
          <p:cNvSpPr>
            <a:spLocks noGrp="1" noChangeArrowheads="1"/>
          </p:cNvSpPr>
          <p:nvPr>
            <p:ph type="body" sz="half" idx="2"/>
          </p:nvPr>
        </p:nvSpPr>
        <p:spPr>
          <a:xfrm>
            <a:off x="4349750" y="1825625"/>
            <a:ext cx="3886200" cy="4351338"/>
          </a:xfrm>
        </p:spPr>
        <p:txBody>
          <a:bodyPr>
            <a:normAutofit/>
          </a:bodyPr>
          <a:lstStyle/>
          <a:p>
            <a:pPr lvl="1">
              <a:lnSpc>
                <a:spcPct val="80000"/>
              </a:lnSpc>
            </a:pPr>
            <a:r>
              <a:rPr lang="en-US" altLang="en-US" sz="2800" dirty="0"/>
              <a:t>Dots, b/w &amp; colored</a:t>
            </a:r>
          </a:p>
          <a:p>
            <a:pPr lvl="1">
              <a:lnSpc>
                <a:spcPct val="80000"/>
              </a:lnSpc>
            </a:pPr>
            <a:r>
              <a:rPr lang="en-US" altLang="en-US" sz="2800" dirty="0"/>
              <a:t>Grainy vision</a:t>
            </a:r>
          </a:p>
          <a:p>
            <a:pPr lvl="1">
              <a:lnSpc>
                <a:spcPct val="80000"/>
              </a:lnSpc>
            </a:pPr>
            <a:r>
              <a:rPr lang="en-US" altLang="en-US" sz="2800" dirty="0"/>
              <a:t>Heat waves</a:t>
            </a:r>
          </a:p>
          <a:p>
            <a:pPr lvl="1">
              <a:lnSpc>
                <a:spcPct val="80000"/>
              </a:lnSpc>
            </a:pPr>
            <a:r>
              <a:rPr lang="en-US" altLang="en-US" sz="2800" dirty="0"/>
              <a:t>Lights, flash/flicker</a:t>
            </a:r>
          </a:p>
          <a:p>
            <a:pPr lvl="1">
              <a:lnSpc>
                <a:spcPct val="80000"/>
              </a:lnSpc>
            </a:pPr>
            <a:r>
              <a:rPr lang="en-US" altLang="en-US" sz="2800" dirty="0"/>
              <a:t>Lines of ants</a:t>
            </a:r>
          </a:p>
          <a:p>
            <a:pPr lvl="1">
              <a:lnSpc>
                <a:spcPct val="80000"/>
              </a:lnSpc>
            </a:pPr>
            <a:r>
              <a:rPr lang="en-US" altLang="en-US" sz="2800" dirty="0"/>
              <a:t>Photopsias</a:t>
            </a:r>
          </a:p>
          <a:p>
            <a:pPr lvl="1">
              <a:lnSpc>
                <a:spcPct val="80000"/>
              </a:lnSpc>
            </a:pPr>
            <a:r>
              <a:rPr lang="en-US" altLang="en-US" sz="2800" dirty="0"/>
              <a:t>Rain-like pattern</a:t>
            </a:r>
          </a:p>
          <a:p>
            <a:pPr lvl="1">
              <a:lnSpc>
                <a:spcPct val="80000"/>
              </a:lnSpc>
            </a:pPr>
            <a:r>
              <a:rPr lang="en-US" altLang="en-US" sz="2800" dirty="0"/>
              <a:t>Snow</a:t>
            </a:r>
          </a:p>
          <a:p>
            <a:pPr lvl="1">
              <a:lnSpc>
                <a:spcPct val="80000"/>
              </a:lnSpc>
            </a:pPr>
            <a:r>
              <a:rPr lang="en-US" altLang="en-US" sz="2800" dirty="0"/>
              <a:t>Squiggles</a:t>
            </a:r>
          </a:p>
          <a:p>
            <a:pPr lvl="1">
              <a:lnSpc>
                <a:spcPct val="80000"/>
              </a:lnSpc>
            </a:pPr>
            <a:r>
              <a:rPr lang="en-US" altLang="en-US" sz="2800" dirty="0"/>
              <a:t>TV static</a:t>
            </a:r>
          </a:p>
        </p:txBody>
      </p:sp>
      <p:sp>
        <p:nvSpPr>
          <p:cNvPr id="27653" name="Text Box 5">
            <a:extLst>
              <a:ext uri="{FF2B5EF4-FFF2-40B4-BE49-F238E27FC236}">
                <a16:creationId xmlns:a16="http://schemas.microsoft.com/office/drawing/2014/main" id="{737CA3C9-C0B9-9C4A-A862-BDC4C28CC776}"/>
              </a:ext>
            </a:extLst>
          </p:cNvPr>
          <p:cNvSpPr txBox="1">
            <a:spLocks noChangeArrowheads="1"/>
          </p:cNvSpPr>
          <p:nvPr/>
        </p:nvSpPr>
        <p:spPr bwMode="auto">
          <a:xfrm>
            <a:off x="2590800" y="6400800"/>
            <a:ext cx="184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1200" dirty="0"/>
          </a:p>
        </p:txBody>
      </p:sp>
      <p:sp>
        <p:nvSpPr>
          <p:cNvPr id="27654" name="Text Box 6">
            <a:extLst>
              <a:ext uri="{FF2B5EF4-FFF2-40B4-BE49-F238E27FC236}">
                <a16:creationId xmlns:a16="http://schemas.microsoft.com/office/drawing/2014/main" id="{40439287-955A-894F-9CF0-3A22AF510756}"/>
              </a:ext>
            </a:extLst>
          </p:cNvPr>
          <p:cNvSpPr txBox="1">
            <a:spLocks noChangeArrowheads="1"/>
          </p:cNvSpPr>
          <p:nvPr/>
        </p:nvSpPr>
        <p:spPr bwMode="auto">
          <a:xfrm>
            <a:off x="339725" y="6536938"/>
            <a:ext cx="1915909"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00" dirty="0">
                <a:solidFill>
                  <a:schemeClr val="bg1"/>
                </a:solidFill>
              </a:rPr>
              <a:t>Liu et al, Neurology 45:664-668, 1995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E4C6B-D2FC-D04F-B211-4FF14F919CFD}"/>
              </a:ext>
            </a:extLst>
          </p:cNvPr>
          <p:cNvSpPr>
            <a:spLocks noGrp="1"/>
          </p:cNvSpPr>
          <p:nvPr>
            <p:ph type="title"/>
          </p:nvPr>
        </p:nvSpPr>
        <p:spPr/>
        <p:txBody>
          <a:bodyPr/>
          <a:lstStyle/>
          <a:p>
            <a:r>
              <a:rPr lang="en-US" dirty="0"/>
              <a:t>Visual Snow:  many names</a:t>
            </a:r>
          </a:p>
        </p:txBody>
      </p:sp>
      <p:sp>
        <p:nvSpPr>
          <p:cNvPr id="3" name="Content Placeholder 2">
            <a:extLst>
              <a:ext uri="{FF2B5EF4-FFF2-40B4-BE49-F238E27FC236}">
                <a16:creationId xmlns:a16="http://schemas.microsoft.com/office/drawing/2014/main" id="{651FCF0C-6145-874D-ADF1-DCD4488CEE7F}"/>
              </a:ext>
            </a:extLst>
          </p:cNvPr>
          <p:cNvSpPr>
            <a:spLocks noGrp="1"/>
          </p:cNvSpPr>
          <p:nvPr>
            <p:ph idx="1"/>
          </p:nvPr>
        </p:nvSpPr>
        <p:spPr/>
        <p:txBody>
          <a:bodyPr>
            <a:normAutofit fontScale="77500" lnSpcReduction="20000"/>
          </a:bodyPr>
          <a:lstStyle/>
          <a:p>
            <a:r>
              <a:rPr lang="en-US" altLang="en-US" dirty="0"/>
              <a:t>Prolonged migraine aura status (Haas 1982)</a:t>
            </a:r>
          </a:p>
          <a:p>
            <a:r>
              <a:rPr lang="en-US" altLang="en-US" dirty="0"/>
              <a:t>Sustained visual aura</a:t>
            </a:r>
          </a:p>
          <a:p>
            <a:r>
              <a:rPr lang="en-US" altLang="en-US" dirty="0"/>
              <a:t>Persistent positive visual phenomena (1995)</a:t>
            </a:r>
          </a:p>
          <a:p>
            <a:r>
              <a:rPr lang="en-US" altLang="en-US" dirty="0"/>
              <a:t>Persistent migraine aura</a:t>
            </a:r>
          </a:p>
          <a:p>
            <a:r>
              <a:rPr lang="en-US" altLang="en-US" dirty="0"/>
              <a:t>Migraine aura status</a:t>
            </a:r>
          </a:p>
          <a:p>
            <a:r>
              <a:rPr lang="en-US" altLang="en-US" dirty="0"/>
              <a:t>Persistent migrainous visual phenomena</a:t>
            </a:r>
          </a:p>
          <a:p>
            <a:r>
              <a:rPr lang="en-US" altLang="en-US" dirty="0"/>
              <a:t>Persistent migraine aura w/o infarction</a:t>
            </a:r>
          </a:p>
          <a:p>
            <a:pPr>
              <a:buNone/>
            </a:pPr>
            <a:r>
              <a:rPr lang="en-US" altLang="en-US" dirty="0"/>
              <a:t>	(IHC 2003)</a:t>
            </a:r>
          </a:p>
          <a:p>
            <a:r>
              <a:rPr lang="en-US" dirty="0"/>
              <a:t>Primary persistent visual disturbance (2005)</a:t>
            </a:r>
          </a:p>
          <a:p>
            <a:r>
              <a:rPr lang="en-US" dirty="0"/>
              <a:t>Visual snow (2014)</a:t>
            </a:r>
          </a:p>
        </p:txBody>
      </p:sp>
      <p:sp>
        <p:nvSpPr>
          <p:cNvPr id="4" name="Footer Placeholder 3">
            <a:extLst>
              <a:ext uri="{FF2B5EF4-FFF2-40B4-BE49-F238E27FC236}">
                <a16:creationId xmlns:a16="http://schemas.microsoft.com/office/drawing/2014/main" id="{4D0A102F-16AE-FB40-8415-052967B2644D}"/>
              </a:ext>
            </a:extLst>
          </p:cNvPr>
          <p:cNvSpPr>
            <a:spLocks noGrp="1"/>
          </p:cNvSpPr>
          <p:nvPr>
            <p:ph type="ftr" sz="quarter" idx="10"/>
          </p:nvPr>
        </p:nvSpPr>
        <p:spPr/>
        <p:txBody>
          <a:bodyPr/>
          <a:lstStyle/>
          <a:p>
            <a:r>
              <a:rPr lang="en-US" dirty="0"/>
              <a:t>Insert Unit Name Here &gt;&gt; Go to View &gt;&gt; Header/Footer</a:t>
            </a:r>
          </a:p>
        </p:txBody>
      </p:sp>
    </p:spTree>
    <p:extLst>
      <p:ext uri="{BB962C8B-B14F-4D97-AF65-F5344CB8AC3E}">
        <p14:creationId xmlns:p14="http://schemas.microsoft.com/office/powerpoint/2010/main" val="336544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9078659A-831A-C240-8B03-AE8D262F8104}"/>
              </a:ext>
            </a:extLst>
          </p:cNvPr>
          <p:cNvSpPr>
            <a:spLocks noGrp="1" noChangeArrowheads="1"/>
          </p:cNvSpPr>
          <p:nvPr>
            <p:ph type="title"/>
          </p:nvPr>
        </p:nvSpPr>
        <p:spPr/>
        <p:txBody>
          <a:bodyPr/>
          <a:lstStyle/>
          <a:p>
            <a:r>
              <a:rPr lang="en-US" altLang="en-US" dirty="0"/>
              <a:t>Persistent Aura w/o Infarction</a:t>
            </a:r>
          </a:p>
        </p:txBody>
      </p:sp>
      <p:sp>
        <p:nvSpPr>
          <p:cNvPr id="21507" name="Rectangle 3">
            <a:extLst>
              <a:ext uri="{FF2B5EF4-FFF2-40B4-BE49-F238E27FC236}">
                <a16:creationId xmlns:a16="http://schemas.microsoft.com/office/drawing/2014/main" id="{2BD20E4A-06AA-624A-853F-4B26B2786DE2}"/>
              </a:ext>
            </a:extLst>
          </p:cNvPr>
          <p:cNvSpPr>
            <a:spLocks noGrp="1" noChangeArrowheads="1"/>
          </p:cNvSpPr>
          <p:nvPr>
            <p:ph type="body" idx="1"/>
          </p:nvPr>
        </p:nvSpPr>
        <p:spPr/>
        <p:txBody>
          <a:bodyPr/>
          <a:lstStyle/>
          <a:p>
            <a:r>
              <a:rPr lang="en-US" altLang="en-US" dirty="0"/>
              <a:t>Persistent aura without infarction</a:t>
            </a:r>
          </a:p>
          <a:p>
            <a:pPr lvl="1"/>
            <a:r>
              <a:rPr lang="en-US" altLang="en-US" dirty="0"/>
              <a:t>Aura symptoms &gt; 1 week w/o infarction</a:t>
            </a:r>
          </a:p>
          <a:p>
            <a:pPr lvl="1"/>
            <a:r>
              <a:rPr lang="en-US" altLang="en-US" dirty="0"/>
              <a:t>Rare</a:t>
            </a:r>
          </a:p>
          <a:p>
            <a:pPr lvl="1"/>
            <a:r>
              <a:rPr lang="en-US" altLang="en-US" dirty="0"/>
              <a:t>Bilateral</a:t>
            </a:r>
          </a:p>
          <a:p>
            <a:pPr lvl="1"/>
            <a:r>
              <a:rPr lang="en-US" altLang="en-US" dirty="0"/>
              <a:t>Lasts months to years</a:t>
            </a:r>
          </a:p>
          <a:p>
            <a:pPr lvl="1"/>
            <a:r>
              <a:rPr lang="en-US" altLang="en-US" dirty="0"/>
              <a:t>Most have h/o migraine or variant</a:t>
            </a:r>
          </a:p>
          <a:p>
            <a:pPr lvl="1"/>
            <a:endParaRPr lang="en-US" altLang="en-US" dirty="0"/>
          </a:p>
        </p:txBody>
      </p:sp>
    </p:spTree>
    <p:extLst>
      <p:ext uri="{BB962C8B-B14F-4D97-AF65-F5344CB8AC3E}">
        <p14:creationId xmlns:p14="http://schemas.microsoft.com/office/powerpoint/2010/main" val="831209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73FCD-85B3-884F-B6AC-3CB9DE7C09A7}"/>
              </a:ext>
            </a:extLst>
          </p:cNvPr>
          <p:cNvSpPr>
            <a:spLocks noGrp="1"/>
          </p:cNvSpPr>
          <p:nvPr>
            <p:ph type="title"/>
          </p:nvPr>
        </p:nvSpPr>
        <p:spPr/>
        <p:txBody>
          <a:bodyPr/>
          <a:lstStyle/>
          <a:p>
            <a:r>
              <a:rPr lang="en-US" sz="3900" dirty="0"/>
              <a:t>Primary Persistent Visual Disturbance</a:t>
            </a:r>
          </a:p>
        </p:txBody>
      </p:sp>
      <p:sp>
        <p:nvSpPr>
          <p:cNvPr id="3" name="Content Placeholder 2">
            <a:extLst>
              <a:ext uri="{FF2B5EF4-FFF2-40B4-BE49-F238E27FC236}">
                <a16:creationId xmlns:a16="http://schemas.microsoft.com/office/drawing/2014/main" id="{BA3AACCF-0631-C741-A6CC-AA5A0A12C828}"/>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473F0F7C-3DF6-7F42-9F57-A0C314353D91}"/>
              </a:ext>
            </a:extLst>
          </p:cNvPr>
          <p:cNvSpPr>
            <a:spLocks noGrp="1"/>
          </p:cNvSpPr>
          <p:nvPr>
            <p:ph type="ftr" sz="quarter" idx="10"/>
          </p:nvPr>
        </p:nvSpPr>
        <p:spPr/>
        <p:txBody>
          <a:bodyPr/>
          <a:lstStyle/>
          <a:p>
            <a:r>
              <a:rPr lang="en-US" dirty="0"/>
              <a:t>Insert Unit Name Here &gt;&gt; Go to View &gt;&gt; Header/Footer</a:t>
            </a:r>
          </a:p>
        </p:txBody>
      </p:sp>
      <p:pic>
        <p:nvPicPr>
          <p:cNvPr id="5" name="Picture 4">
            <a:extLst>
              <a:ext uri="{FF2B5EF4-FFF2-40B4-BE49-F238E27FC236}">
                <a16:creationId xmlns:a16="http://schemas.microsoft.com/office/drawing/2014/main" id="{BA2628EA-094F-264D-9F68-0BB9988D2199}"/>
              </a:ext>
            </a:extLst>
          </p:cNvPr>
          <p:cNvPicPr>
            <a:picLocks noChangeAspect="1"/>
          </p:cNvPicPr>
          <p:nvPr/>
        </p:nvPicPr>
        <p:blipFill rotWithShape="1">
          <a:blip r:embed="rId3"/>
          <a:srcRect t="4496"/>
          <a:stretch/>
        </p:blipFill>
        <p:spPr>
          <a:xfrm>
            <a:off x="0" y="1610932"/>
            <a:ext cx="9144000" cy="3314483"/>
          </a:xfrm>
          <a:prstGeom prst="rect">
            <a:avLst/>
          </a:prstGeom>
        </p:spPr>
      </p:pic>
    </p:spTree>
    <p:extLst>
      <p:ext uri="{BB962C8B-B14F-4D97-AF65-F5344CB8AC3E}">
        <p14:creationId xmlns:p14="http://schemas.microsoft.com/office/powerpoint/2010/main" val="2095295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91EE3-0AFD-3E40-B36B-BFD330910F69}"/>
              </a:ext>
            </a:extLst>
          </p:cNvPr>
          <p:cNvSpPr>
            <a:spLocks noGrp="1"/>
          </p:cNvSpPr>
          <p:nvPr>
            <p:ph type="title"/>
          </p:nvPr>
        </p:nvSpPr>
        <p:spPr/>
        <p:txBody>
          <a:bodyPr/>
          <a:lstStyle/>
          <a:p>
            <a:r>
              <a:rPr lang="en-US" dirty="0"/>
              <a:t>Visual Snow</a:t>
            </a:r>
          </a:p>
        </p:txBody>
      </p:sp>
      <p:sp>
        <p:nvSpPr>
          <p:cNvPr id="3" name="Content Placeholder 2">
            <a:extLst>
              <a:ext uri="{FF2B5EF4-FFF2-40B4-BE49-F238E27FC236}">
                <a16:creationId xmlns:a16="http://schemas.microsoft.com/office/drawing/2014/main" id="{A2F454B2-6332-7746-9740-BD57801A9588}"/>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16D63A69-30E1-444E-9829-E80B5F27A0FD}"/>
              </a:ext>
            </a:extLst>
          </p:cNvPr>
          <p:cNvSpPr>
            <a:spLocks noGrp="1"/>
          </p:cNvSpPr>
          <p:nvPr>
            <p:ph type="ftr" sz="quarter" idx="10"/>
          </p:nvPr>
        </p:nvSpPr>
        <p:spPr/>
        <p:txBody>
          <a:bodyPr/>
          <a:lstStyle/>
          <a:p>
            <a:r>
              <a:rPr lang="en-US" dirty="0"/>
              <a:t>Insert Unit Name Here &gt;&gt; Go to View &gt;&gt; Header/Footer</a:t>
            </a:r>
          </a:p>
        </p:txBody>
      </p:sp>
      <p:pic>
        <p:nvPicPr>
          <p:cNvPr id="5" name="Picture 4">
            <a:extLst>
              <a:ext uri="{FF2B5EF4-FFF2-40B4-BE49-F238E27FC236}">
                <a16:creationId xmlns:a16="http://schemas.microsoft.com/office/drawing/2014/main" id="{E18136A1-9E60-494A-B510-7C37CC7A6E56}"/>
              </a:ext>
            </a:extLst>
          </p:cNvPr>
          <p:cNvPicPr>
            <a:picLocks noChangeAspect="1"/>
          </p:cNvPicPr>
          <p:nvPr/>
        </p:nvPicPr>
        <p:blipFill>
          <a:blip r:embed="rId3"/>
          <a:stretch>
            <a:fillRect/>
          </a:stretch>
        </p:blipFill>
        <p:spPr>
          <a:xfrm>
            <a:off x="0" y="1825625"/>
            <a:ext cx="9144000" cy="3340395"/>
          </a:xfrm>
          <a:prstGeom prst="rect">
            <a:avLst/>
          </a:prstGeom>
        </p:spPr>
      </p:pic>
    </p:spTree>
    <p:extLst>
      <p:ext uri="{BB962C8B-B14F-4D97-AF65-F5344CB8AC3E}">
        <p14:creationId xmlns:p14="http://schemas.microsoft.com/office/powerpoint/2010/main" val="104455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3AC8C4-8C4C-D343-AC0F-EF37AD78170D}"/>
              </a:ext>
            </a:extLst>
          </p:cNvPr>
          <p:cNvSpPr>
            <a:spLocks noGrp="1"/>
          </p:cNvSpPr>
          <p:nvPr>
            <p:ph type="title"/>
          </p:nvPr>
        </p:nvSpPr>
        <p:spPr/>
        <p:txBody>
          <a:bodyPr/>
          <a:lstStyle/>
          <a:p>
            <a:r>
              <a:rPr lang="en-US" dirty="0"/>
              <a:t>Visual Snow Syndrome:  Criteria</a:t>
            </a:r>
          </a:p>
        </p:txBody>
      </p:sp>
      <p:sp>
        <p:nvSpPr>
          <p:cNvPr id="7" name="Content Placeholder 6">
            <a:extLst>
              <a:ext uri="{FF2B5EF4-FFF2-40B4-BE49-F238E27FC236}">
                <a16:creationId xmlns:a16="http://schemas.microsoft.com/office/drawing/2014/main" id="{A9E187A0-9936-C949-838F-98560136C689}"/>
              </a:ext>
            </a:extLst>
          </p:cNvPr>
          <p:cNvSpPr>
            <a:spLocks noGrp="1"/>
          </p:cNvSpPr>
          <p:nvPr>
            <p:ph idx="1"/>
          </p:nvPr>
        </p:nvSpPr>
        <p:spPr/>
        <p:txBody>
          <a:bodyPr>
            <a:normAutofit/>
          </a:bodyPr>
          <a:lstStyle/>
          <a:p>
            <a:r>
              <a:rPr lang="en-US" dirty="0"/>
              <a:t>Dynamic, continuous, flickering tiny dots</a:t>
            </a:r>
          </a:p>
          <a:p>
            <a:r>
              <a:rPr lang="en-US" dirty="0"/>
              <a:t>Entire visual field</a:t>
            </a:r>
          </a:p>
          <a:p>
            <a:r>
              <a:rPr lang="en-US" dirty="0"/>
              <a:t>2 of the following 4 </a:t>
            </a:r>
          </a:p>
          <a:p>
            <a:pPr lvl="1"/>
            <a:r>
              <a:rPr lang="en-US" dirty="0"/>
              <a:t>Enhanced entoptic phenomenon</a:t>
            </a:r>
          </a:p>
          <a:p>
            <a:pPr lvl="1"/>
            <a:r>
              <a:rPr lang="en-US" dirty="0"/>
              <a:t>Photophobia</a:t>
            </a:r>
          </a:p>
          <a:p>
            <a:pPr lvl="1"/>
            <a:r>
              <a:rPr lang="en-US" dirty="0"/>
              <a:t>Nyctalopia</a:t>
            </a:r>
          </a:p>
          <a:p>
            <a:pPr lvl="1"/>
            <a:r>
              <a:rPr lang="en-US" dirty="0"/>
              <a:t>Palinopsia</a:t>
            </a:r>
          </a:p>
          <a:p>
            <a:pPr lvl="1"/>
            <a:endParaRPr lang="en-US" dirty="0"/>
          </a:p>
          <a:p>
            <a:endParaRPr lang="en-US" dirty="0"/>
          </a:p>
        </p:txBody>
      </p:sp>
      <p:sp>
        <p:nvSpPr>
          <p:cNvPr id="4" name="Footer Placeholder 3">
            <a:extLst>
              <a:ext uri="{FF2B5EF4-FFF2-40B4-BE49-F238E27FC236}">
                <a16:creationId xmlns:a16="http://schemas.microsoft.com/office/drawing/2014/main" id="{633D9533-05CB-3740-B689-F14577D8904C}"/>
              </a:ext>
            </a:extLst>
          </p:cNvPr>
          <p:cNvSpPr>
            <a:spLocks noGrp="1"/>
          </p:cNvSpPr>
          <p:nvPr>
            <p:ph type="ftr" sz="quarter" idx="10"/>
          </p:nvPr>
        </p:nvSpPr>
        <p:spPr/>
        <p:txBody>
          <a:bodyPr/>
          <a:lstStyle/>
          <a:p>
            <a:r>
              <a:rPr lang="en-US" dirty="0"/>
              <a:t>Insert Unit Name Here &gt;&gt; Go to View &gt;&gt;</a:t>
            </a:r>
          </a:p>
        </p:txBody>
      </p:sp>
      <p:sp>
        <p:nvSpPr>
          <p:cNvPr id="8" name="TextBox 7">
            <a:extLst>
              <a:ext uri="{FF2B5EF4-FFF2-40B4-BE49-F238E27FC236}">
                <a16:creationId xmlns:a16="http://schemas.microsoft.com/office/drawing/2014/main" id="{818FED87-A7B9-5145-9833-EFD8125D9F79}"/>
              </a:ext>
            </a:extLst>
          </p:cNvPr>
          <p:cNvSpPr txBox="1"/>
          <p:nvPr/>
        </p:nvSpPr>
        <p:spPr>
          <a:xfrm>
            <a:off x="406400" y="6424064"/>
            <a:ext cx="1659429" cy="215444"/>
          </a:xfrm>
          <a:prstGeom prst="rect">
            <a:avLst/>
          </a:prstGeom>
          <a:noFill/>
        </p:spPr>
        <p:txBody>
          <a:bodyPr wrap="none" rtlCol="0">
            <a:spAutoFit/>
          </a:bodyPr>
          <a:lstStyle/>
          <a:p>
            <a:r>
              <a:rPr lang="en-US" sz="800" dirty="0">
                <a:solidFill>
                  <a:schemeClr val="bg1"/>
                </a:solidFill>
              </a:rPr>
              <a:t>Curr Opin Neurol 2018;31:52-58</a:t>
            </a:r>
          </a:p>
        </p:txBody>
      </p:sp>
    </p:spTree>
    <p:extLst>
      <p:ext uri="{BB962C8B-B14F-4D97-AF65-F5344CB8AC3E}">
        <p14:creationId xmlns:p14="http://schemas.microsoft.com/office/powerpoint/2010/main" val="2094294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A0DCF-BA31-8047-9F9A-78D528D5AFA0}"/>
              </a:ext>
            </a:extLst>
          </p:cNvPr>
          <p:cNvSpPr>
            <a:spLocks noGrp="1"/>
          </p:cNvSpPr>
          <p:nvPr>
            <p:ph type="title"/>
          </p:nvPr>
        </p:nvSpPr>
        <p:spPr/>
        <p:txBody>
          <a:bodyPr/>
          <a:lstStyle/>
          <a:p>
            <a:r>
              <a:rPr lang="en-US" dirty="0"/>
              <a:t>VSS:  Criteria</a:t>
            </a:r>
          </a:p>
        </p:txBody>
      </p:sp>
      <p:sp>
        <p:nvSpPr>
          <p:cNvPr id="4" name="Footer Placeholder 3">
            <a:extLst>
              <a:ext uri="{FF2B5EF4-FFF2-40B4-BE49-F238E27FC236}">
                <a16:creationId xmlns:a16="http://schemas.microsoft.com/office/drawing/2014/main" id="{4FF13739-FE06-9349-B3FA-A5CDD805D8CE}"/>
              </a:ext>
            </a:extLst>
          </p:cNvPr>
          <p:cNvSpPr>
            <a:spLocks noGrp="1"/>
          </p:cNvSpPr>
          <p:nvPr>
            <p:ph type="ftr" sz="quarter" idx="10"/>
          </p:nvPr>
        </p:nvSpPr>
        <p:spPr/>
        <p:txBody>
          <a:bodyPr/>
          <a:lstStyle/>
          <a:p>
            <a:r>
              <a:rPr lang="en-US" dirty="0">
                <a:solidFill>
                  <a:schemeClr val="bg1"/>
                </a:solidFill>
              </a:rPr>
              <a:t>JNO 38(4):514-521, 2018</a:t>
            </a:r>
            <a:r>
              <a:rPr lang="en-US" dirty="0"/>
              <a:t>Unit Name Here &gt;&gt; Go to View &gt;&gt; Header/Footer</a:t>
            </a:r>
          </a:p>
        </p:txBody>
      </p:sp>
      <p:pic>
        <p:nvPicPr>
          <p:cNvPr id="1027" name="Picture 3" descr="page3image3243034880">
            <a:extLst>
              <a:ext uri="{FF2B5EF4-FFF2-40B4-BE49-F238E27FC236}">
                <a16:creationId xmlns:a16="http://schemas.microsoft.com/office/drawing/2014/main" id="{3F9881C6-61A5-744D-974D-108CF93201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4787" y="1005792"/>
            <a:ext cx="5903672" cy="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a:extLst>
              <a:ext uri="{FF2B5EF4-FFF2-40B4-BE49-F238E27FC236}">
                <a16:creationId xmlns:a16="http://schemas.microsoft.com/office/drawing/2014/main" id="{26F87A19-09D2-35DF-F4A9-5A36DFC5E7B9}"/>
              </a:ext>
            </a:extLst>
          </p:cNvPr>
          <p:cNvPicPr>
            <a:picLocks noChangeAspect="1"/>
          </p:cNvPicPr>
          <p:nvPr/>
        </p:nvPicPr>
        <p:blipFill rotWithShape="1">
          <a:blip r:embed="rId4">
            <a:extLst>
              <a:ext uri="{28A0092B-C50C-407E-A947-70E740481C1C}">
                <a14:useLocalDpi xmlns:a14="http://schemas.microsoft.com/office/drawing/2010/main" val="0"/>
              </a:ext>
            </a:extLst>
          </a:blip>
          <a:srcRect b="45623"/>
          <a:stretch/>
        </p:blipFill>
        <p:spPr bwMode="auto">
          <a:xfrm>
            <a:off x="0" y="1312104"/>
            <a:ext cx="9144000" cy="507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E49A6EE8-717D-524C-9E35-326D0E09AD32}"/>
              </a:ext>
            </a:extLst>
          </p:cNvPr>
          <p:cNvSpPr>
            <a:spLocks noGrp="1"/>
          </p:cNvSpPr>
          <p:nvPr>
            <p:ph idx="1"/>
          </p:nvPr>
        </p:nvSpPr>
        <p:spPr/>
        <p:txBody>
          <a:bodyPr/>
          <a:lstStyle/>
          <a:p>
            <a:r>
              <a:rPr lang="en-US" dirty="0">
                <a:solidFill>
                  <a:schemeClr val="tx1"/>
                </a:solidFill>
              </a:rPr>
              <a:t>Entoptic phenomenon</a:t>
            </a:r>
          </a:p>
          <a:p>
            <a:pPr lvl="1"/>
            <a:r>
              <a:rPr lang="en-US" dirty="0">
                <a:solidFill>
                  <a:schemeClr val="tx1"/>
                </a:solidFill>
              </a:rPr>
              <a:t>Floaters					81%</a:t>
            </a:r>
          </a:p>
          <a:p>
            <a:pPr lvl="1"/>
            <a:r>
              <a:rPr lang="en-US" dirty="0">
                <a:solidFill>
                  <a:schemeClr val="tx1"/>
                </a:solidFill>
              </a:rPr>
              <a:t>Blue field entoptic		79%</a:t>
            </a:r>
          </a:p>
          <a:p>
            <a:r>
              <a:rPr lang="en-US" dirty="0">
                <a:solidFill>
                  <a:schemeClr val="tx1"/>
                </a:solidFill>
              </a:rPr>
              <a:t>Photophobia				74%</a:t>
            </a:r>
          </a:p>
          <a:p>
            <a:r>
              <a:rPr lang="en-US" dirty="0">
                <a:solidFill>
                  <a:schemeClr val="tx1"/>
                </a:solidFill>
              </a:rPr>
              <a:t>Nyctalopia					68%</a:t>
            </a:r>
          </a:p>
        </p:txBody>
      </p:sp>
      <p:sp>
        <p:nvSpPr>
          <p:cNvPr id="6" name="TextBox 5">
            <a:extLst>
              <a:ext uri="{FF2B5EF4-FFF2-40B4-BE49-F238E27FC236}">
                <a16:creationId xmlns:a16="http://schemas.microsoft.com/office/drawing/2014/main" id="{46E97741-7952-C697-E92E-F5A97A7722EF}"/>
              </a:ext>
            </a:extLst>
          </p:cNvPr>
          <p:cNvSpPr txBox="1"/>
          <p:nvPr/>
        </p:nvSpPr>
        <p:spPr>
          <a:xfrm>
            <a:off x="3926631" y="5988841"/>
            <a:ext cx="1290738" cy="246221"/>
          </a:xfrm>
          <a:prstGeom prst="rect">
            <a:avLst/>
          </a:prstGeom>
          <a:noFill/>
        </p:spPr>
        <p:txBody>
          <a:bodyPr wrap="none" rtlCol="0">
            <a:spAutoFit/>
          </a:bodyPr>
          <a:lstStyle/>
          <a:p>
            <a:r>
              <a:rPr lang="en-US" sz="1000" dirty="0"/>
              <a:t>Boldedscience.com</a:t>
            </a:r>
          </a:p>
        </p:txBody>
      </p:sp>
    </p:spTree>
    <p:extLst>
      <p:ext uri="{BB962C8B-B14F-4D97-AF65-F5344CB8AC3E}">
        <p14:creationId xmlns:p14="http://schemas.microsoft.com/office/powerpoint/2010/main" val="3887553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25A31-8A28-F849-85F1-C275863BC28C}"/>
              </a:ext>
            </a:extLst>
          </p:cNvPr>
          <p:cNvSpPr>
            <a:spLocks noGrp="1"/>
          </p:cNvSpPr>
          <p:nvPr>
            <p:ph type="title"/>
          </p:nvPr>
        </p:nvSpPr>
        <p:spPr/>
        <p:txBody>
          <a:bodyPr/>
          <a:lstStyle/>
          <a:p>
            <a:r>
              <a:rPr lang="en-US" dirty="0"/>
              <a:t>Palinopsia</a:t>
            </a:r>
          </a:p>
        </p:txBody>
      </p:sp>
      <p:sp>
        <p:nvSpPr>
          <p:cNvPr id="3" name="Content Placeholder 2">
            <a:extLst>
              <a:ext uri="{FF2B5EF4-FFF2-40B4-BE49-F238E27FC236}">
                <a16:creationId xmlns:a16="http://schemas.microsoft.com/office/drawing/2014/main" id="{F8D311D9-A270-674E-8535-97AC066D4EB7}"/>
              </a:ext>
            </a:extLst>
          </p:cNvPr>
          <p:cNvSpPr>
            <a:spLocks noGrp="1"/>
          </p:cNvSpPr>
          <p:nvPr>
            <p:ph sz="half" idx="1"/>
          </p:nvPr>
        </p:nvSpPr>
        <p:spPr/>
        <p:txBody>
          <a:bodyPr/>
          <a:lstStyle/>
          <a:p>
            <a:r>
              <a:rPr lang="en-US" dirty="0"/>
              <a:t>Perseveration of visual image </a:t>
            </a:r>
          </a:p>
          <a:p>
            <a:pPr lvl="1"/>
            <a:r>
              <a:rPr lang="en-US" dirty="0"/>
              <a:t>Stimulus gone</a:t>
            </a:r>
          </a:p>
          <a:p>
            <a:pPr lvl="1"/>
            <a:r>
              <a:rPr lang="en-US" dirty="0"/>
              <a:t>Different than normal retinal afterimage</a:t>
            </a:r>
          </a:p>
        </p:txBody>
      </p:sp>
      <p:sp>
        <p:nvSpPr>
          <p:cNvPr id="7" name="Content Placeholder 6">
            <a:extLst>
              <a:ext uri="{FF2B5EF4-FFF2-40B4-BE49-F238E27FC236}">
                <a16:creationId xmlns:a16="http://schemas.microsoft.com/office/drawing/2014/main" id="{8C943C94-54F3-6378-E169-17A487825163}"/>
              </a:ext>
            </a:extLst>
          </p:cNvPr>
          <p:cNvSpPr>
            <a:spLocks noGrp="1"/>
          </p:cNvSpPr>
          <p:nvPr>
            <p:ph sz="half" idx="2"/>
          </p:nvPr>
        </p:nvSpPr>
        <p:spPr/>
        <p:txBody>
          <a:bodyPr/>
          <a:lstStyle/>
          <a:p>
            <a:endParaRPr lang="en-US" dirty="0"/>
          </a:p>
        </p:txBody>
      </p:sp>
      <p:sp>
        <p:nvSpPr>
          <p:cNvPr id="4" name="Footer Placeholder 3">
            <a:extLst>
              <a:ext uri="{FF2B5EF4-FFF2-40B4-BE49-F238E27FC236}">
                <a16:creationId xmlns:a16="http://schemas.microsoft.com/office/drawing/2014/main" id="{5443FF45-182F-7346-9866-59F2886BE2AC}"/>
              </a:ext>
            </a:extLst>
          </p:cNvPr>
          <p:cNvSpPr>
            <a:spLocks noGrp="1"/>
          </p:cNvSpPr>
          <p:nvPr>
            <p:ph type="ftr" sz="quarter" idx="10"/>
          </p:nvPr>
        </p:nvSpPr>
        <p:spPr/>
        <p:txBody>
          <a:bodyPr/>
          <a:lstStyle/>
          <a:p>
            <a:r>
              <a:rPr lang="en-US" dirty="0"/>
              <a:t>Insert Unit Name Here &gt;&gt; Go to View &gt;&gt; Header/Footer</a:t>
            </a:r>
          </a:p>
        </p:txBody>
      </p:sp>
      <p:pic>
        <p:nvPicPr>
          <p:cNvPr id="5" name="Picture 4">
            <a:extLst>
              <a:ext uri="{FF2B5EF4-FFF2-40B4-BE49-F238E27FC236}">
                <a16:creationId xmlns:a16="http://schemas.microsoft.com/office/drawing/2014/main" id="{0C742D9D-4F1B-FCE2-20D3-674AF036565B}"/>
              </a:ext>
            </a:extLst>
          </p:cNvPr>
          <p:cNvPicPr>
            <a:picLocks noChangeAspect="1"/>
          </p:cNvPicPr>
          <p:nvPr/>
        </p:nvPicPr>
        <p:blipFill rotWithShape="1">
          <a:blip r:embed="rId2"/>
          <a:srcRect l="50570" t="35591" r="6120" b="7560"/>
          <a:stretch/>
        </p:blipFill>
        <p:spPr>
          <a:xfrm>
            <a:off x="5055124" y="1325563"/>
            <a:ext cx="3670126" cy="5004720"/>
          </a:xfrm>
          <a:prstGeom prst="rect">
            <a:avLst/>
          </a:prstGeom>
        </p:spPr>
      </p:pic>
      <p:pic>
        <p:nvPicPr>
          <p:cNvPr id="6" name="Picture 5">
            <a:extLst>
              <a:ext uri="{FF2B5EF4-FFF2-40B4-BE49-F238E27FC236}">
                <a16:creationId xmlns:a16="http://schemas.microsoft.com/office/drawing/2014/main" id="{66B18252-E406-2F32-6EA5-33AF75032E68}"/>
              </a:ext>
            </a:extLst>
          </p:cNvPr>
          <p:cNvPicPr>
            <a:picLocks/>
          </p:cNvPicPr>
          <p:nvPr/>
        </p:nvPicPr>
        <p:blipFill rotWithShape="1">
          <a:blip r:embed="rId2"/>
          <a:srcRect r="69152" b="97155"/>
          <a:stretch/>
        </p:blipFill>
        <p:spPr>
          <a:xfrm>
            <a:off x="432265" y="6519400"/>
            <a:ext cx="1864608" cy="178659"/>
          </a:xfrm>
          <a:prstGeom prst="rect">
            <a:avLst/>
          </a:prstGeom>
        </p:spPr>
      </p:pic>
    </p:spTree>
    <p:extLst>
      <p:ext uri="{BB962C8B-B14F-4D97-AF65-F5344CB8AC3E}">
        <p14:creationId xmlns:p14="http://schemas.microsoft.com/office/powerpoint/2010/main" val="7132856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A0DCF-BA31-8047-9F9A-78D528D5AFA0}"/>
              </a:ext>
            </a:extLst>
          </p:cNvPr>
          <p:cNvSpPr>
            <a:spLocks noGrp="1"/>
          </p:cNvSpPr>
          <p:nvPr>
            <p:ph type="title"/>
          </p:nvPr>
        </p:nvSpPr>
        <p:spPr/>
        <p:txBody>
          <a:bodyPr/>
          <a:lstStyle/>
          <a:p>
            <a:r>
              <a:rPr lang="en-US" dirty="0"/>
              <a:t>Palinopsia</a:t>
            </a:r>
          </a:p>
        </p:txBody>
      </p:sp>
      <p:sp>
        <p:nvSpPr>
          <p:cNvPr id="3" name="Content Placeholder 2">
            <a:extLst>
              <a:ext uri="{FF2B5EF4-FFF2-40B4-BE49-F238E27FC236}">
                <a16:creationId xmlns:a16="http://schemas.microsoft.com/office/drawing/2014/main" id="{E49A6EE8-717D-524C-9E35-326D0E09AD32}"/>
              </a:ext>
            </a:extLst>
          </p:cNvPr>
          <p:cNvSpPr>
            <a:spLocks noGrp="1"/>
          </p:cNvSpPr>
          <p:nvPr>
            <p:ph idx="1"/>
          </p:nvPr>
        </p:nvSpPr>
        <p:spPr>
          <a:xfrm>
            <a:off x="370032" y="1885653"/>
            <a:ext cx="7886700" cy="4351338"/>
          </a:xfrm>
        </p:spPr>
        <p:txBody>
          <a:bodyPr/>
          <a:lstStyle/>
          <a:p>
            <a:r>
              <a:rPr lang="en-US" dirty="0"/>
              <a:t>Palinopsia					69%</a:t>
            </a:r>
          </a:p>
          <a:p>
            <a:pPr lvl="1"/>
            <a:r>
              <a:rPr lang="en-US" dirty="0"/>
              <a:t>Stationary				86	</a:t>
            </a:r>
          </a:p>
          <a:p>
            <a:pPr lvl="1"/>
            <a:r>
              <a:rPr lang="en-US" dirty="0"/>
              <a:t>Trailing moving objects	60</a:t>
            </a:r>
          </a:p>
        </p:txBody>
      </p:sp>
      <p:sp>
        <p:nvSpPr>
          <p:cNvPr id="4" name="Footer Placeholder 3">
            <a:extLst>
              <a:ext uri="{FF2B5EF4-FFF2-40B4-BE49-F238E27FC236}">
                <a16:creationId xmlns:a16="http://schemas.microsoft.com/office/drawing/2014/main" id="{4FF13739-FE06-9349-B3FA-A5CDD805D8CE}"/>
              </a:ext>
            </a:extLst>
          </p:cNvPr>
          <p:cNvSpPr>
            <a:spLocks noGrp="1"/>
          </p:cNvSpPr>
          <p:nvPr>
            <p:ph type="ftr" sz="quarter" idx="10"/>
          </p:nvPr>
        </p:nvSpPr>
        <p:spPr/>
        <p:txBody>
          <a:bodyPr/>
          <a:lstStyle/>
          <a:p>
            <a:r>
              <a:rPr lang="en-US" sz="800" dirty="0">
                <a:solidFill>
                  <a:schemeClr val="bg1"/>
                </a:solidFill>
              </a:rPr>
              <a:t>JNO 38(4):514-521, 2018</a:t>
            </a:r>
            <a:r>
              <a:rPr lang="en-US" sz="800" dirty="0"/>
              <a:t>Unit Name Here &gt;&gt; Go to View &gt;&gt; Header/Footer</a:t>
            </a:r>
          </a:p>
        </p:txBody>
      </p:sp>
      <p:pic>
        <p:nvPicPr>
          <p:cNvPr id="1027" name="Picture 3" descr="page3image3243034880">
            <a:extLst>
              <a:ext uri="{FF2B5EF4-FFF2-40B4-BE49-F238E27FC236}">
                <a16:creationId xmlns:a16="http://schemas.microsoft.com/office/drawing/2014/main" id="{3F9881C6-61A5-744D-974D-108CF93201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4787" y="1005792"/>
            <a:ext cx="5903672" cy="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ge3image3243035168">
            <a:extLst>
              <a:ext uri="{FF2B5EF4-FFF2-40B4-BE49-F238E27FC236}">
                <a16:creationId xmlns:a16="http://schemas.microsoft.com/office/drawing/2014/main" id="{98056241-E129-2042-BDA1-5203A6DA35F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367620" y="1325563"/>
            <a:ext cx="2776380" cy="50376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F2089A-B4B4-664E-84E6-EBE77FD259BC}"/>
              </a:ext>
            </a:extLst>
          </p:cNvPr>
          <p:cNvSpPr txBox="1"/>
          <p:nvPr/>
        </p:nvSpPr>
        <p:spPr>
          <a:xfrm>
            <a:off x="6557701" y="6098492"/>
            <a:ext cx="2316660" cy="276999"/>
          </a:xfrm>
          <a:prstGeom prst="rect">
            <a:avLst/>
          </a:prstGeom>
          <a:noFill/>
        </p:spPr>
        <p:txBody>
          <a:bodyPr wrap="none" rtlCol="0">
            <a:spAutoFit/>
          </a:bodyPr>
          <a:lstStyle/>
          <a:p>
            <a:r>
              <a:rPr lang="en-US" sz="1200" dirty="0"/>
              <a:t>Surv Ophthalmol 60:1-35, 2015</a:t>
            </a:r>
          </a:p>
        </p:txBody>
      </p:sp>
    </p:spTree>
    <p:extLst>
      <p:ext uri="{BB962C8B-B14F-4D97-AF65-F5344CB8AC3E}">
        <p14:creationId xmlns:p14="http://schemas.microsoft.com/office/powerpoint/2010/main" val="3168840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026A111-DBB8-094B-BA26-757100F9BEC2}"/>
              </a:ext>
            </a:extLst>
          </p:cNvPr>
          <p:cNvSpPr>
            <a:spLocks noGrp="1"/>
          </p:cNvSpPr>
          <p:nvPr>
            <p:ph type="title"/>
          </p:nvPr>
        </p:nvSpPr>
        <p:spPr/>
        <p:txBody>
          <a:bodyPr/>
          <a:lstStyle/>
          <a:p>
            <a:r>
              <a:rPr lang="en-US" dirty="0"/>
              <a:t>VSS:  Criteria</a:t>
            </a:r>
          </a:p>
        </p:txBody>
      </p:sp>
      <p:sp>
        <p:nvSpPr>
          <p:cNvPr id="7" name="Content Placeholder 6">
            <a:extLst>
              <a:ext uri="{FF2B5EF4-FFF2-40B4-BE49-F238E27FC236}">
                <a16:creationId xmlns:a16="http://schemas.microsoft.com/office/drawing/2014/main" id="{2053B275-AA41-BB4D-BD9A-F29C6A702540}"/>
              </a:ext>
            </a:extLst>
          </p:cNvPr>
          <p:cNvSpPr>
            <a:spLocks noGrp="1"/>
          </p:cNvSpPr>
          <p:nvPr>
            <p:ph idx="1"/>
          </p:nvPr>
        </p:nvSpPr>
        <p:spPr/>
        <p:txBody>
          <a:bodyPr/>
          <a:lstStyle/>
          <a:p>
            <a:r>
              <a:rPr lang="en-US" dirty="0"/>
              <a:t>Other frequent &amp; persistent visual phenomenon</a:t>
            </a:r>
          </a:p>
          <a:p>
            <a:pPr lvl="1"/>
            <a:r>
              <a:rPr lang="en-US" dirty="0"/>
              <a:t>Halos</a:t>
            </a:r>
          </a:p>
          <a:p>
            <a:pPr lvl="1"/>
            <a:r>
              <a:rPr lang="en-US" dirty="0"/>
              <a:t>Metamorphopsia</a:t>
            </a:r>
          </a:p>
          <a:p>
            <a:pPr lvl="1"/>
            <a:r>
              <a:rPr lang="en-US" dirty="0"/>
              <a:t>Colored clouds</a:t>
            </a:r>
          </a:p>
          <a:p>
            <a:pPr lvl="1"/>
            <a:r>
              <a:rPr lang="en-US" dirty="0"/>
              <a:t>Water running down a window</a:t>
            </a:r>
          </a:p>
        </p:txBody>
      </p:sp>
      <p:sp>
        <p:nvSpPr>
          <p:cNvPr id="4" name="Footer Placeholder 3">
            <a:extLst>
              <a:ext uri="{FF2B5EF4-FFF2-40B4-BE49-F238E27FC236}">
                <a16:creationId xmlns:a16="http://schemas.microsoft.com/office/drawing/2014/main" id="{E5561057-DE15-B840-AB68-95207B3E0F3E}"/>
              </a:ext>
            </a:extLst>
          </p:cNvPr>
          <p:cNvSpPr>
            <a:spLocks noGrp="1"/>
          </p:cNvSpPr>
          <p:nvPr>
            <p:ph type="ftr" sz="quarter" idx="10"/>
          </p:nvPr>
        </p:nvSpPr>
        <p:spPr/>
        <p:txBody>
          <a:bodyPr/>
          <a:lstStyle/>
          <a:p>
            <a:r>
              <a:rPr lang="en-US" dirty="0"/>
              <a:t>Insert Unit Name Here &gt;&gt; Go to View &gt;&gt; Header/Footer</a:t>
            </a:r>
          </a:p>
        </p:txBody>
      </p:sp>
      <p:sp>
        <p:nvSpPr>
          <p:cNvPr id="8" name="TextBox 7">
            <a:extLst>
              <a:ext uri="{FF2B5EF4-FFF2-40B4-BE49-F238E27FC236}">
                <a16:creationId xmlns:a16="http://schemas.microsoft.com/office/drawing/2014/main" id="{DCCDE833-8D8F-CF4D-872F-D1581AE77303}"/>
              </a:ext>
            </a:extLst>
          </p:cNvPr>
          <p:cNvSpPr txBox="1"/>
          <p:nvPr/>
        </p:nvSpPr>
        <p:spPr>
          <a:xfrm>
            <a:off x="294894" y="6391656"/>
            <a:ext cx="1915909" cy="338554"/>
          </a:xfrm>
          <a:prstGeom prst="rect">
            <a:avLst/>
          </a:prstGeom>
          <a:noFill/>
        </p:spPr>
        <p:txBody>
          <a:bodyPr wrap="none" rtlCol="0">
            <a:spAutoFit/>
          </a:bodyPr>
          <a:lstStyle/>
          <a:p>
            <a:r>
              <a:rPr lang="en-US" sz="800" dirty="0">
                <a:solidFill>
                  <a:schemeClr val="bg1"/>
                </a:solidFill>
              </a:rPr>
              <a:t>Curr Neurol Neurosci Rep 2018;18:52</a:t>
            </a:r>
          </a:p>
          <a:p>
            <a:r>
              <a:rPr lang="en-US" sz="800" dirty="0">
                <a:solidFill>
                  <a:schemeClr val="bg1"/>
                </a:solidFill>
              </a:rPr>
              <a:t>Brain 2014;137:1419-1428</a:t>
            </a:r>
          </a:p>
        </p:txBody>
      </p:sp>
      <p:pic>
        <p:nvPicPr>
          <p:cNvPr id="1026" name="Picture 2" descr="Detail Shot Water Running Down Window Stock Photo 1144860962 | Shutterstock">
            <a:extLst>
              <a:ext uri="{FF2B5EF4-FFF2-40B4-BE49-F238E27FC236}">
                <a16:creationId xmlns:a16="http://schemas.microsoft.com/office/drawing/2014/main" id="{34177F02-74D1-D18A-A23F-AF56E786C0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6170" y="4470111"/>
            <a:ext cx="2577830" cy="18507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What Is Metamorphopsia (Distorted Vision)? - All About Vision">
            <a:extLst>
              <a:ext uri="{FF2B5EF4-FFF2-40B4-BE49-F238E27FC236}">
                <a16:creationId xmlns:a16="http://schemas.microsoft.com/office/drawing/2014/main" id="{45539609-1A73-AD5B-072D-4D2A9CB457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9536" y="2471076"/>
            <a:ext cx="2762048" cy="181692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2CFAB65-F59C-6196-C0B2-F6C9F39DCAF0}"/>
              </a:ext>
            </a:extLst>
          </p:cNvPr>
          <p:cNvSpPr txBox="1"/>
          <p:nvPr/>
        </p:nvSpPr>
        <p:spPr>
          <a:xfrm>
            <a:off x="6044232" y="4112358"/>
            <a:ext cx="1043876" cy="215444"/>
          </a:xfrm>
          <a:prstGeom prst="rect">
            <a:avLst/>
          </a:prstGeom>
          <a:noFill/>
        </p:spPr>
        <p:txBody>
          <a:bodyPr wrap="none" rtlCol="0">
            <a:spAutoFit/>
          </a:bodyPr>
          <a:lstStyle/>
          <a:p>
            <a:r>
              <a:rPr lang="en-US" sz="800" dirty="0">
                <a:solidFill>
                  <a:schemeClr val="bg1"/>
                </a:solidFill>
              </a:rPr>
              <a:t>Allaboutvision.com</a:t>
            </a:r>
          </a:p>
        </p:txBody>
      </p:sp>
    </p:spTree>
    <p:extLst>
      <p:ext uri="{BB962C8B-B14F-4D97-AF65-F5344CB8AC3E}">
        <p14:creationId xmlns:p14="http://schemas.microsoft.com/office/powerpoint/2010/main" val="643440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68D0-A50F-3440-B919-13CFDD1AED37}"/>
              </a:ext>
            </a:extLst>
          </p:cNvPr>
          <p:cNvSpPr>
            <a:spLocks noGrp="1"/>
          </p:cNvSpPr>
          <p:nvPr>
            <p:ph type="title"/>
          </p:nvPr>
        </p:nvSpPr>
        <p:spPr/>
        <p:txBody>
          <a:bodyPr/>
          <a:lstStyle/>
          <a:p>
            <a:r>
              <a:rPr lang="en-US" dirty="0"/>
              <a:t>VSS</a:t>
            </a:r>
          </a:p>
        </p:txBody>
      </p:sp>
      <p:sp>
        <p:nvSpPr>
          <p:cNvPr id="3" name="Content Placeholder 2">
            <a:extLst>
              <a:ext uri="{FF2B5EF4-FFF2-40B4-BE49-F238E27FC236}">
                <a16:creationId xmlns:a16="http://schemas.microsoft.com/office/drawing/2014/main" id="{2B384762-BEF6-D345-9334-1F770582B722}"/>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6F2A6E2E-D64E-3E4C-83DF-DED39A85F771}"/>
              </a:ext>
            </a:extLst>
          </p:cNvPr>
          <p:cNvSpPr>
            <a:spLocks noGrp="1"/>
          </p:cNvSpPr>
          <p:nvPr>
            <p:ph type="ftr" sz="quarter" idx="10"/>
          </p:nvPr>
        </p:nvSpPr>
        <p:spPr/>
        <p:txBody>
          <a:bodyPr/>
          <a:lstStyle/>
          <a:p>
            <a:r>
              <a:rPr lang="en-US" dirty="0"/>
              <a:t>Insert Unit Name Here &gt;&gt; Go to View &gt;&gt; Header/Footer</a:t>
            </a:r>
          </a:p>
        </p:txBody>
      </p:sp>
      <p:pic>
        <p:nvPicPr>
          <p:cNvPr id="5" name="Picture 4">
            <a:extLst>
              <a:ext uri="{FF2B5EF4-FFF2-40B4-BE49-F238E27FC236}">
                <a16:creationId xmlns:a16="http://schemas.microsoft.com/office/drawing/2014/main" id="{50C683A2-BA33-2647-B14A-33A4E132BD92}"/>
              </a:ext>
            </a:extLst>
          </p:cNvPr>
          <p:cNvPicPr>
            <a:picLocks noChangeAspect="1"/>
          </p:cNvPicPr>
          <p:nvPr/>
        </p:nvPicPr>
        <p:blipFill>
          <a:blip r:embed="rId2"/>
          <a:stretch>
            <a:fillRect/>
          </a:stretch>
        </p:blipFill>
        <p:spPr>
          <a:xfrm>
            <a:off x="1347529" y="1325563"/>
            <a:ext cx="6593971" cy="4974876"/>
          </a:xfrm>
          <a:prstGeom prst="rect">
            <a:avLst/>
          </a:prstGeom>
        </p:spPr>
      </p:pic>
    </p:spTree>
    <p:extLst>
      <p:ext uri="{BB962C8B-B14F-4D97-AF65-F5344CB8AC3E}">
        <p14:creationId xmlns:p14="http://schemas.microsoft.com/office/powerpoint/2010/main" val="33104797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58803-A5EE-450F-A98C-26A332959458}"/>
              </a:ext>
            </a:extLst>
          </p:cNvPr>
          <p:cNvSpPr>
            <a:spLocks noGrp="1"/>
          </p:cNvSpPr>
          <p:nvPr>
            <p:ph type="title"/>
          </p:nvPr>
        </p:nvSpPr>
        <p:spPr/>
        <p:txBody>
          <a:bodyPr/>
          <a:lstStyle/>
          <a:p>
            <a:r>
              <a:rPr lang="en-US" dirty="0"/>
              <a:t>Visual Snow</a:t>
            </a:r>
          </a:p>
        </p:txBody>
      </p:sp>
      <p:sp>
        <p:nvSpPr>
          <p:cNvPr id="3" name="Content Placeholder 2">
            <a:extLst>
              <a:ext uri="{FF2B5EF4-FFF2-40B4-BE49-F238E27FC236}">
                <a16:creationId xmlns:a16="http://schemas.microsoft.com/office/drawing/2014/main" id="{2A780342-0269-49CC-AED9-2E2A0CC3EFD2}"/>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693F2013-106B-4DA1-86C7-28C38246322F}"/>
              </a:ext>
            </a:extLst>
          </p:cNvPr>
          <p:cNvSpPr>
            <a:spLocks noGrp="1"/>
          </p:cNvSpPr>
          <p:nvPr>
            <p:ph type="ftr" sz="quarter" idx="10"/>
          </p:nvPr>
        </p:nvSpPr>
        <p:spPr>
          <a:xfrm>
            <a:off x="294894" y="6391656"/>
            <a:ext cx="5283417" cy="434148"/>
          </a:xfrm>
        </p:spPr>
        <p:txBody>
          <a:bodyPr/>
          <a:lstStyle/>
          <a:p>
            <a:r>
              <a:rPr lang="en-US" sz="1200" dirty="0">
                <a:solidFill>
                  <a:schemeClr val="bg1"/>
                </a:solidFill>
              </a:rPr>
              <a:t>Curr Neurol Neurosci Rep 2018;18:52</a:t>
            </a:r>
            <a:r>
              <a:rPr lang="en-US" dirty="0"/>
              <a:t>Unit Name Here &gt;&gt; Go to View &gt;&gt; Header/Footer</a:t>
            </a:r>
          </a:p>
        </p:txBody>
      </p:sp>
      <p:pic>
        <p:nvPicPr>
          <p:cNvPr id="5" name="Picture 4">
            <a:extLst>
              <a:ext uri="{FF2B5EF4-FFF2-40B4-BE49-F238E27FC236}">
                <a16:creationId xmlns:a16="http://schemas.microsoft.com/office/drawing/2014/main" id="{84159928-9717-42A6-AD28-55A28C484E51}"/>
              </a:ext>
            </a:extLst>
          </p:cNvPr>
          <p:cNvPicPr>
            <a:picLocks noChangeAspect="1"/>
          </p:cNvPicPr>
          <p:nvPr/>
        </p:nvPicPr>
        <p:blipFill>
          <a:blip r:embed="rId2"/>
          <a:stretch>
            <a:fillRect/>
          </a:stretch>
        </p:blipFill>
        <p:spPr>
          <a:xfrm>
            <a:off x="912657" y="1392213"/>
            <a:ext cx="7318685" cy="4932793"/>
          </a:xfrm>
          <a:prstGeom prst="rect">
            <a:avLst/>
          </a:prstGeom>
        </p:spPr>
      </p:pic>
    </p:spTree>
    <p:extLst>
      <p:ext uri="{BB962C8B-B14F-4D97-AF65-F5344CB8AC3E}">
        <p14:creationId xmlns:p14="http://schemas.microsoft.com/office/powerpoint/2010/main" val="29136795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9D55C-F1D7-5042-AC7A-5830E54F8F3C}"/>
              </a:ext>
            </a:extLst>
          </p:cNvPr>
          <p:cNvSpPr>
            <a:spLocks noGrp="1"/>
          </p:cNvSpPr>
          <p:nvPr>
            <p:ph type="title"/>
          </p:nvPr>
        </p:nvSpPr>
        <p:spPr/>
        <p:txBody>
          <a:bodyPr/>
          <a:lstStyle/>
          <a:p>
            <a:r>
              <a:rPr lang="en-US" dirty="0"/>
              <a:t>VSS:  Demographics</a:t>
            </a:r>
          </a:p>
        </p:txBody>
      </p:sp>
      <p:sp>
        <p:nvSpPr>
          <p:cNvPr id="3" name="Content Placeholder 2">
            <a:extLst>
              <a:ext uri="{FF2B5EF4-FFF2-40B4-BE49-F238E27FC236}">
                <a16:creationId xmlns:a16="http://schemas.microsoft.com/office/drawing/2014/main" id="{15EA542A-8857-ED4D-ADF9-8650148A7D09}"/>
              </a:ext>
            </a:extLst>
          </p:cNvPr>
          <p:cNvSpPr>
            <a:spLocks noGrp="1"/>
          </p:cNvSpPr>
          <p:nvPr>
            <p:ph idx="1"/>
          </p:nvPr>
        </p:nvSpPr>
        <p:spPr/>
        <p:txBody>
          <a:bodyPr/>
          <a:lstStyle/>
          <a:p>
            <a:r>
              <a:rPr lang="en-US" dirty="0"/>
              <a:t>Web-based survey of 1,104 pts w/VS</a:t>
            </a:r>
          </a:p>
          <a:p>
            <a:r>
              <a:rPr lang="en-US" dirty="0"/>
              <a:t>Xage 29</a:t>
            </a:r>
          </a:p>
          <a:p>
            <a:r>
              <a:rPr lang="en-US" dirty="0"/>
              <a:t>M=F</a:t>
            </a:r>
          </a:p>
          <a:p>
            <a:r>
              <a:rPr lang="en-US" dirty="0"/>
              <a:t>Onset early in life</a:t>
            </a:r>
          </a:p>
          <a:p>
            <a:r>
              <a:rPr lang="en-US" dirty="0"/>
              <a:t>All of their life 40%</a:t>
            </a:r>
          </a:p>
        </p:txBody>
      </p:sp>
      <p:sp>
        <p:nvSpPr>
          <p:cNvPr id="4" name="Footer Placeholder 3">
            <a:extLst>
              <a:ext uri="{FF2B5EF4-FFF2-40B4-BE49-F238E27FC236}">
                <a16:creationId xmlns:a16="http://schemas.microsoft.com/office/drawing/2014/main" id="{B47A5FCA-FFB4-0B41-99B9-433F13A2AEFC}"/>
              </a:ext>
            </a:extLst>
          </p:cNvPr>
          <p:cNvSpPr>
            <a:spLocks noGrp="1"/>
          </p:cNvSpPr>
          <p:nvPr>
            <p:ph type="ftr" sz="quarter" idx="10"/>
          </p:nvPr>
        </p:nvSpPr>
        <p:spPr/>
        <p:txBody>
          <a:bodyPr/>
          <a:lstStyle/>
          <a:p>
            <a:r>
              <a:rPr lang="en-US" sz="800" dirty="0">
                <a:solidFill>
                  <a:schemeClr val="bg1"/>
                </a:solidFill>
              </a:rPr>
              <a:t>Neurology 2020;94:e564-574, doi:10.1212</a:t>
            </a:r>
            <a:r>
              <a:rPr lang="en-US" sz="800" dirty="0"/>
              <a:t>Insert </a:t>
            </a:r>
            <a:r>
              <a:rPr lang="en-US" dirty="0"/>
              <a:t>Unit Name Here &gt;&gt; Go to View &gt;&gt; Header/Footer</a:t>
            </a:r>
          </a:p>
        </p:txBody>
      </p:sp>
    </p:spTree>
    <p:extLst>
      <p:ext uri="{BB962C8B-B14F-4D97-AF65-F5344CB8AC3E}">
        <p14:creationId xmlns:p14="http://schemas.microsoft.com/office/powerpoint/2010/main" val="42511299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8595E1A-85AE-0B41-852E-1038099B3985}"/>
              </a:ext>
            </a:extLst>
          </p:cNvPr>
          <p:cNvSpPr>
            <a:spLocks noGrp="1"/>
          </p:cNvSpPr>
          <p:nvPr>
            <p:ph type="title"/>
          </p:nvPr>
        </p:nvSpPr>
        <p:spPr/>
        <p:txBody>
          <a:bodyPr/>
          <a:lstStyle/>
          <a:p>
            <a:r>
              <a:rPr lang="en-US" dirty="0"/>
              <a:t>VSS:  Comorbidities</a:t>
            </a:r>
          </a:p>
        </p:txBody>
      </p:sp>
      <p:sp>
        <p:nvSpPr>
          <p:cNvPr id="7" name="Content Placeholder 6">
            <a:extLst>
              <a:ext uri="{FF2B5EF4-FFF2-40B4-BE49-F238E27FC236}">
                <a16:creationId xmlns:a16="http://schemas.microsoft.com/office/drawing/2014/main" id="{65E2E277-FEBC-104D-8F34-2CF2CC17448D}"/>
              </a:ext>
            </a:extLst>
          </p:cNvPr>
          <p:cNvSpPr>
            <a:spLocks noGrp="1"/>
          </p:cNvSpPr>
          <p:nvPr>
            <p:ph idx="1"/>
          </p:nvPr>
        </p:nvSpPr>
        <p:spPr/>
        <p:txBody>
          <a:bodyPr/>
          <a:lstStyle/>
          <a:p>
            <a:r>
              <a:rPr lang="en-US" dirty="0"/>
              <a:t>Comorbidities</a:t>
            </a:r>
          </a:p>
          <a:p>
            <a:pPr lvl="1"/>
            <a:r>
              <a:rPr lang="en-US" dirty="0"/>
              <a:t>Migraine						60%</a:t>
            </a:r>
          </a:p>
          <a:p>
            <a:pPr lvl="2"/>
            <a:r>
              <a:rPr lang="en-US" dirty="0"/>
              <a:t>Often severe migraine triggers</a:t>
            </a:r>
          </a:p>
          <a:p>
            <a:pPr lvl="1"/>
            <a:r>
              <a:rPr lang="en-US" dirty="0"/>
              <a:t>Tinnitus						62%</a:t>
            </a:r>
          </a:p>
          <a:p>
            <a:pPr lvl="1"/>
            <a:r>
              <a:rPr lang="en-US" dirty="0"/>
              <a:t>Concentration difficulties		60%</a:t>
            </a:r>
          </a:p>
          <a:p>
            <a:pPr lvl="1"/>
            <a:r>
              <a:rPr lang="en-US" dirty="0"/>
              <a:t>Anxiety						44%</a:t>
            </a:r>
          </a:p>
          <a:p>
            <a:pPr lvl="1"/>
            <a:r>
              <a:rPr lang="en-US" dirty="0"/>
              <a:t>Depression					19%</a:t>
            </a:r>
          </a:p>
          <a:p>
            <a:pPr lvl="1"/>
            <a:endParaRPr lang="en-US" dirty="0"/>
          </a:p>
        </p:txBody>
      </p:sp>
      <p:sp>
        <p:nvSpPr>
          <p:cNvPr id="4" name="Footer Placeholder 3">
            <a:extLst>
              <a:ext uri="{FF2B5EF4-FFF2-40B4-BE49-F238E27FC236}">
                <a16:creationId xmlns:a16="http://schemas.microsoft.com/office/drawing/2014/main" id="{2DD5293B-300B-8649-AA24-0E7D4DC57879}"/>
              </a:ext>
            </a:extLst>
          </p:cNvPr>
          <p:cNvSpPr>
            <a:spLocks noGrp="1"/>
          </p:cNvSpPr>
          <p:nvPr>
            <p:ph type="ftr" sz="quarter" idx="10"/>
          </p:nvPr>
        </p:nvSpPr>
        <p:spPr/>
        <p:txBody>
          <a:bodyPr/>
          <a:lstStyle/>
          <a:p>
            <a:r>
              <a:rPr lang="en-US" dirty="0"/>
              <a:t>Insert Unit Name Here &gt;&gt; Go to View &gt;&gt; Header/Footer</a:t>
            </a:r>
          </a:p>
        </p:txBody>
      </p:sp>
      <p:sp>
        <p:nvSpPr>
          <p:cNvPr id="5" name="Footer Placeholder 3">
            <a:extLst>
              <a:ext uri="{FF2B5EF4-FFF2-40B4-BE49-F238E27FC236}">
                <a16:creationId xmlns:a16="http://schemas.microsoft.com/office/drawing/2014/main" id="{4A319F2A-DFD5-EF4E-AB7D-D45F4BA071AE}"/>
              </a:ext>
            </a:extLst>
          </p:cNvPr>
          <p:cNvSpPr txBox="1">
            <a:spLocks/>
          </p:cNvSpPr>
          <p:nvPr/>
        </p:nvSpPr>
        <p:spPr>
          <a:xfrm>
            <a:off x="294894" y="6391656"/>
            <a:ext cx="5283417" cy="4341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a:solidFill>
                  <a:schemeClr val="bg1"/>
                </a:solidFill>
              </a:rPr>
              <a:t>JNO 38(4):514-521, 2018</a:t>
            </a:r>
            <a:r>
              <a:rPr lang="en-US" sz="800" dirty="0"/>
              <a:t>Unit </a:t>
            </a:r>
            <a:r>
              <a:rPr lang="en-US" dirty="0"/>
              <a:t>Name Here &gt;&gt; Go to View &gt;&gt; Header/Footer</a:t>
            </a:r>
          </a:p>
        </p:txBody>
      </p:sp>
    </p:spTree>
    <p:extLst>
      <p:ext uri="{BB962C8B-B14F-4D97-AF65-F5344CB8AC3E}">
        <p14:creationId xmlns:p14="http://schemas.microsoft.com/office/powerpoint/2010/main" val="2118810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973F58C-9B38-7048-8578-D7D821DA1230}"/>
              </a:ext>
            </a:extLst>
          </p:cNvPr>
          <p:cNvSpPr>
            <a:spLocks noGrp="1"/>
          </p:cNvSpPr>
          <p:nvPr>
            <p:ph type="title"/>
          </p:nvPr>
        </p:nvSpPr>
        <p:spPr/>
        <p:txBody>
          <a:bodyPr/>
          <a:lstStyle/>
          <a:p>
            <a:r>
              <a:rPr lang="en-US" dirty="0"/>
              <a:t>VSS:  Testing normal</a:t>
            </a:r>
          </a:p>
        </p:txBody>
      </p:sp>
      <p:sp>
        <p:nvSpPr>
          <p:cNvPr id="7" name="Content Placeholder 6">
            <a:extLst>
              <a:ext uri="{FF2B5EF4-FFF2-40B4-BE49-F238E27FC236}">
                <a16:creationId xmlns:a16="http://schemas.microsoft.com/office/drawing/2014/main" id="{DFB565E2-E092-3C49-9220-E4A6BFA4C41A}"/>
              </a:ext>
            </a:extLst>
          </p:cNvPr>
          <p:cNvSpPr>
            <a:spLocks noGrp="1"/>
          </p:cNvSpPr>
          <p:nvPr>
            <p:ph idx="1"/>
          </p:nvPr>
        </p:nvSpPr>
        <p:spPr>
          <a:xfrm>
            <a:off x="628650" y="2056598"/>
            <a:ext cx="7886700" cy="4351338"/>
          </a:xfrm>
        </p:spPr>
        <p:txBody>
          <a:bodyPr>
            <a:normAutofit/>
          </a:bodyPr>
          <a:lstStyle/>
          <a:p>
            <a:r>
              <a:rPr lang="en-US" dirty="0"/>
              <a:t>Eye and neuro examination</a:t>
            </a:r>
          </a:p>
          <a:p>
            <a:r>
              <a:rPr lang="en-US" dirty="0"/>
              <a:t>Ancillary testing: VF, OCT, ERG, VEP</a:t>
            </a:r>
          </a:p>
          <a:p>
            <a:r>
              <a:rPr lang="en-US" dirty="0"/>
              <a:t>MRI</a:t>
            </a:r>
          </a:p>
          <a:p>
            <a:r>
              <a:rPr lang="en-US" dirty="0"/>
              <a:t>Mistakenly considered psychogenic</a:t>
            </a:r>
          </a:p>
        </p:txBody>
      </p:sp>
      <p:sp>
        <p:nvSpPr>
          <p:cNvPr id="4" name="Footer Placeholder 3">
            <a:extLst>
              <a:ext uri="{FF2B5EF4-FFF2-40B4-BE49-F238E27FC236}">
                <a16:creationId xmlns:a16="http://schemas.microsoft.com/office/drawing/2014/main" id="{3A5DF2A4-8392-CE43-9327-32A126419771}"/>
              </a:ext>
            </a:extLst>
          </p:cNvPr>
          <p:cNvSpPr>
            <a:spLocks noGrp="1"/>
          </p:cNvSpPr>
          <p:nvPr>
            <p:ph type="ftr" sz="quarter" idx="10"/>
          </p:nvPr>
        </p:nvSpPr>
        <p:spPr/>
        <p:txBody>
          <a:bodyPr/>
          <a:lstStyle/>
          <a:p>
            <a:r>
              <a:rPr lang="en-US" dirty="0"/>
              <a:t>Insert Unit Name Here &gt;&gt; Go to View &gt;&gt; Header/Footer</a:t>
            </a:r>
          </a:p>
        </p:txBody>
      </p:sp>
    </p:spTree>
    <p:extLst>
      <p:ext uri="{BB962C8B-B14F-4D97-AF65-F5344CB8AC3E}">
        <p14:creationId xmlns:p14="http://schemas.microsoft.com/office/powerpoint/2010/main" val="25595803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1F133-BF1E-E741-B183-3FFAAC4BBF48}"/>
              </a:ext>
            </a:extLst>
          </p:cNvPr>
          <p:cNvSpPr>
            <a:spLocks noGrp="1"/>
          </p:cNvSpPr>
          <p:nvPr>
            <p:ph type="title"/>
          </p:nvPr>
        </p:nvSpPr>
        <p:spPr/>
        <p:txBody>
          <a:bodyPr/>
          <a:lstStyle/>
          <a:p>
            <a:r>
              <a:rPr lang="en-US" dirty="0"/>
              <a:t>VSS:  Pathophysiology</a:t>
            </a:r>
          </a:p>
        </p:txBody>
      </p:sp>
      <p:sp>
        <p:nvSpPr>
          <p:cNvPr id="3" name="Content Placeholder 2">
            <a:extLst>
              <a:ext uri="{FF2B5EF4-FFF2-40B4-BE49-F238E27FC236}">
                <a16:creationId xmlns:a16="http://schemas.microsoft.com/office/drawing/2014/main" id="{E1817751-EA54-6940-AC69-683935150A49}"/>
              </a:ext>
            </a:extLst>
          </p:cNvPr>
          <p:cNvSpPr>
            <a:spLocks noGrp="1"/>
          </p:cNvSpPr>
          <p:nvPr>
            <p:ph idx="1"/>
          </p:nvPr>
        </p:nvSpPr>
        <p:spPr/>
        <p:txBody>
          <a:bodyPr/>
          <a:lstStyle/>
          <a:p>
            <a:r>
              <a:rPr lang="en-US" dirty="0"/>
              <a:t>Unknown</a:t>
            </a:r>
          </a:p>
          <a:p>
            <a:r>
              <a:rPr lang="en-US" dirty="0"/>
              <a:t>Bilateral, symmetric, constant, spacing </a:t>
            </a:r>
          </a:p>
          <a:p>
            <a:r>
              <a:rPr lang="en-US" dirty="0"/>
              <a:t>Cortical</a:t>
            </a:r>
          </a:p>
          <a:p>
            <a:r>
              <a:rPr lang="en-US" dirty="0"/>
              <a:t>Normal?  </a:t>
            </a:r>
          </a:p>
          <a:p>
            <a:pPr lvl="1"/>
            <a:r>
              <a:rPr lang="en-US" dirty="0"/>
              <a:t>Visual noise? </a:t>
            </a:r>
          </a:p>
          <a:p>
            <a:pPr lvl="1"/>
            <a:r>
              <a:rPr lang="en-US" dirty="0"/>
              <a:t>Similar to tinnitus?</a:t>
            </a:r>
          </a:p>
          <a:p>
            <a:pPr lvl="1"/>
            <a:r>
              <a:rPr lang="en-US" dirty="0"/>
              <a:t>Result of abnormal inhibition? </a:t>
            </a:r>
          </a:p>
          <a:p>
            <a:pPr lvl="1"/>
            <a:endParaRPr lang="en-US" dirty="0"/>
          </a:p>
          <a:p>
            <a:pPr marL="342900" lvl="1" indent="0">
              <a:buNone/>
            </a:pPr>
            <a:endParaRPr lang="en-US" dirty="0"/>
          </a:p>
        </p:txBody>
      </p:sp>
      <p:sp>
        <p:nvSpPr>
          <p:cNvPr id="4" name="Footer Placeholder 3">
            <a:extLst>
              <a:ext uri="{FF2B5EF4-FFF2-40B4-BE49-F238E27FC236}">
                <a16:creationId xmlns:a16="http://schemas.microsoft.com/office/drawing/2014/main" id="{A5DD0A9B-ED79-EE44-9296-8FA34DFF32DA}"/>
              </a:ext>
            </a:extLst>
          </p:cNvPr>
          <p:cNvSpPr>
            <a:spLocks noGrp="1"/>
          </p:cNvSpPr>
          <p:nvPr>
            <p:ph type="ftr" sz="quarter" idx="10"/>
          </p:nvPr>
        </p:nvSpPr>
        <p:spPr/>
        <p:txBody>
          <a:bodyPr/>
          <a:lstStyle/>
          <a:p>
            <a:r>
              <a:rPr lang="en-US" dirty="0"/>
              <a:t>Insert Unit Name Here &gt;&gt; Go to View &gt;&gt; Header/Footer</a:t>
            </a:r>
          </a:p>
        </p:txBody>
      </p:sp>
    </p:spTree>
    <p:extLst>
      <p:ext uri="{BB962C8B-B14F-4D97-AF65-F5344CB8AC3E}">
        <p14:creationId xmlns:p14="http://schemas.microsoft.com/office/powerpoint/2010/main" val="3258528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1F133-BF1E-E741-B183-3FFAAC4BBF48}"/>
              </a:ext>
            </a:extLst>
          </p:cNvPr>
          <p:cNvSpPr>
            <a:spLocks noGrp="1"/>
          </p:cNvSpPr>
          <p:nvPr>
            <p:ph type="title"/>
          </p:nvPr>
        </p:nvSpPr>
        <p:spPr/>
        <p:txBody>
          <a:bodyPr/>
          <a:lstStyle/>
          <a:p>
            <a:r>
              <a:rPr lang="en-US" dirty="0"/>
              <a:t>VSS:  Pathophysiology</a:t>
            </a:r>
          </a:p>
        </p:txBody>
      </p:sp>
      <p:sp>
        <p:nvSpPr>
          <p:cNvPr id="3" name="Content Placeholder 2">
            <a:extLst>
              <a:ext uri="{FF2B5EF4-FFF2-40B4-BE49-F238E27FC236}">
                <a16:creationId xmlns:a16="http://schemas.microsoft.com/office/drawing/2014/main" id="{E1817751-EA54-6940-AC69-683935150A49}"/>
              </a:ext>
            </a:extLst>
          </p:cNvPr>
          <p:cNvSpPr>
            <a:spLocks noGrp="1"/>
          </p:cNvSpPr>
          <p:nvPr>
            <p:ph idx="1"/>
          </p:nvPr>
        </p:nvSpPr>
        <p:spPr/>
        <p:txBody>
          <a:bodyPr/>
          <a:lstStyle/>
          <a:p>
            <a:r>
              <a:rPr lang="en-US" dirty="0"/>
              <a:t>Spontaneous: majority (57.6%)</a:t>
            </a:r>
          </a:p>
          <a:p>
            <a:r>
              <a:rPr lang="en-US" dirty="0"/>
              <a:t>Inciting events</a:t>
            </a:r>
          </a:p>
          <a:p>
            <a:pPr lvl="1"/>
            <a:r>
              <a:rPr lang="en-US" dirty="0"/>
              <a:t>Trauma</a:t>
            </a:r>
          </a:p>
          <a:p>
            <a:pPr lvl="1"/>
            <a:r>
              <a:rPr lang="en-US" dirty="0"/>
              <a:t>Change in migraine/aura</a:t>
            </a:r>
          </a:p>
          <a:p>
            <a:pPr lvl="1"/>
            <a:r>
              <a:rPr lang="en-US" dirty="0"/>
              <a:t>Illness</a:t>
            </a:r>
          </a:p>
          <a:p>
            <a:pPr lvl="1"/>
            <a:r>
              <a:rPr lang="en-US" dirty="0"/>
              <a:t>Hallucinogen persisting perception d/o</a:t>
            </a:r>
          </a:p>
          <a:p>
            <a:pPr lvl="1"/>
            <a:r>
              <a:rPr lang="en-US" dirty="0"/>
              <a:t>Associated eye ds, e.g., RP, IIH</a:t>
            </a:r>
          </a:p>
          <a:p>
            <a:pPr marL="342900" lvl="1" indent="0">
              <a:buNone/>
            </a:pPr>
            <a:endParaRPr lang="en-US" dirty="0"/>
          </a:p>
        </p:txBody>
      </p:sp>
      <p:sp>
        <p:nvSpPr>
          <p:cNvPr id="4" name="Footer Placeholder 3">
            <a:extLst>
              <a:ext uri="{FF2B5EF4-FFF2-40B4-BE49-F238E27FC236}">
                <a16:creationId xmlns:a16="http://schemas.microsoft.com/office/drawing/2014/main" id="{A5DD0A9B-ED79-EE44-9296-8FA34DFF32DA}"/>
              </a:ext>
            </a:extLst>
          </p:cNvPr>
          <p:cNvSpPr>
            <a:spLocks noGrp="1"/>
          </p:cNvSpPr>
          <p:nvPr>
            <p:ph type="ftr" sz="quarter" idx="10"/>
          </p:nvPr>
        </p:nvSpPr>
        <p:spPr/>
        <p:txBody>
          <a:bodyPr/>
          <a:lstStyle/>
          <a:p>
            <a:r>
              <a:rPr lang="en-US" dirty="0"/>
              <a:t>Insert Unit Name Here &gt;&gt; Go to View &gt;&gt; Header/Footer</a:t>
            </a:r>
          </a:p>
        </p:txBody>
      </p:sp>
      <p:sp>
        <p:nvSpPr>
          <p:cNvPr id="5" name="TextBox 4">
            <a:extLst>
              <a:ext uri="{FF2B5EF4-FFF2-40B4-BE49-F238E27FC236}">
                <a16:creationId xmlns:a16="http://schemas.microsoft.com/office/drawing/2014/main" id="{BA2BEE65-F467-BB27-AFD6-8797BD479C03}"/>
              </a:ext>
            </a:extLst>
          </p:cNvPr>
          <p:cNvSpPr txBox="1"/>
          <p:nvPr/>
        </p:nvSpPr>
        <p:spPr>
          <a:xfrm>
            <a:off x="147782" y="6502400"/>
            <a:ext cx="1686680" cy="215444"/>
          </a:xfrm>
          <a:prstGeom prst="rect">
            <a:avLst/>
          </a:prstGeom>
          <a:noFill/>
        </p:spPr>
        <p:txBody>
          <a:bodyPr wrap="none" rtlCol="0">
            <a:spAutoFit/>
          </a:bodyPr>
          <a:lstStyle/>
          <a:p>
            <a:r>
              <a:rPr lang="en-US" sz="800" dirty="0">
                <a:solidFill>
                  <a:schemeClr val="bg1"/>
                </a:solidFill>
              </a:rPr>
              <a:t>Cephalalgia 41:1015-1026, 2021</a:t>
            </a:r>
          </a:p>
        </p:txBody>
      </p:sp>
    </p:spTree>
    <p:extLst>
      <p:ext uri="{BB962C8B-B14F-4D97-AF65-F5344CB8AC3E}">
        <p14:creationId xmlns:p14="http://schemas.microsoft.com/office/powerpoint/2010/main" val="4128686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80145-6C12-3991-1E80-F0D9FD31A287}"/>
              </a:ext>
            </a:extLst>
          </p:cNvPr>
          <p:cNvSpPr>
            <a:spLocks noGrp="1"/>
          </p:cNvSpPr>
          <p:nvPr>
            <p:ph type="title"/>
          </p:nvPr>
        </p:nvSpPr>
        <p:spPr/>
        <p:txBody>
          <a:bodyPr/>
          <a:lstStyle/>
          <a:p>
            <a:r>
              <a:rPr lang="en-US" dirty="0"/>
              <a:t>VSS:  Pathophysiology</a:t>
            </a:r>
          </a:p>
        </p:txBody>
      </p:sp>
      <p:sp>
        <p:nvSpPr>
          <p:cNvPr id="3" name="Content Placeholder 2">
            <a:extLst>
              <a:ext uri="{FF2B5EF4-FFF2-40B4-BE49-F238E27FC236}">
                <a16:creationId xmlns:a16="http://schemas.microsoft.com/office/drawing/2014/main" id="{4BF6D3F5-3B99-5609-5C03-4B1BACF17CF4}"/>
              </a:ext>
            </a:extLst>
          </p:cNvPr>
          <p:cNvSpPr>
            <a:spLocks noGrp="1"/>
          </p:cNvSpPr>
          <p:nvPr>
            <p:ph idx="1"/>
          </p:nvPr>
        </p:nvSpPr>
        <p:spPr/>
        <p:txBody>
          <a:bodyPr/>
          <a:lstStyle/>
          <a:p>
            <a:r>
              <a:rPr lang="en-US" dirty="0"/>
              <a:t>3 major theories:</a:t>
            </a:r>
          </a:p>
          <a:p>
            <a:pPr lvl="1"/>
            <a:r>
              <a:rPr lang="en-US" dirty="0"/>
              <a:t>Hyperexcitability</a:t>
            </a:r>
          </a:p>
          <a:p>
            <a:pPr lvl="1"/>
            <a:r>
              <a:rPr lang="en-US" dirty="0"/>
              <a:t>Hypoconnectivity</a:t>
            </a:r>
          </a:p>
          <a:p>
            <a:pPr lvl="1"/>
            <a:r>
              <a:rPr lang="en-US" dirty="0"/>
              <a:t>Thalamocortical dysfunction</a:t>
            </a:r>
          </a:p>
          <a:p>
            <a:pPr lvl="1"/>
            <a:r>
              <a:rPr lang="en-US" dirty="0"/>
              <a:t>Combination of all three</a:t>
            </a:r>
          </a:p>
        </p:txBody>
      </p:sp>
      <p:sp>
        <p:nvSpPr>
          <p:cNvPr id="4" name="Footer Placeholder 3">
            <a:extLst>
              <a:ext uri="{FF2B5EF4-FFF2-40B4-BE49-F238E27FC236}">
                <a16:creationId xmlns:a16="http://schemas.microsoft.com/office/drawing/2014/main" id="{7548B89A-BD12-6272-969D-414D6917D9F7}"/>
              </a:ext>
            </a:extLst>
          </p:cNvPr>
          <p:cNvSpPr>
            <a:spLocks noGrp="1"/>
          </p:cNvSpPr>
          <p:nvPr>
            <p:ph type="ftr" sz="quarter" idx="10"/>
          </p:nvPr>
        </p:nvSpPr>
        <p:spPr/>
        <p:txBody>
          <a:bodyPr/>
          <a:lstStyle/>
          <a:p>
            <a:r>
              <a:rPr lang="en-US" dirty="0"/>
              <a:t>Insert Unit Name Here &gt;&gt; Go to View &gt;&gt; Header/Footer</a:t>
            </a:r>
          </a:p>
        </p:txBody>
      </p:sp>
    </p:spTree>
    <p:extLst>
      <p:ext uri="{BB962C8B-B14F-4D97-AF65-F5344CB8AC3E}">
        <p14:creationId xmlns:p14="http://schemas.microsoft.com/office/powerpoint/2010/main" val="24244475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9BA16-F01C-9D4D-9BBE-46357338EB7B}"/>
              </a:ext>
            </a:extLst>
          </p:cNvPr>
          <p:cNvSpPr>
            <a:spLocks noGrp="1"/>
          </p:cNvSpPr>
          <p:nvPr>
            <p:ph type="title"/>
          </p:nvPr>
        </p:nvSpPr>
        <p:spPr/>
        <p:txBody>
          <a:bodyPr/>
          <a:lstStyle/>
          <a:p>
            <a:r>
              <a:rPr lang="en-US" dirty="0"/>
              <a:t>VSS: Pathophysiology</a:t>
            </a:r>
          </a:p>
        </p:txBody>
      </p:sp>
      <p:sp>
        <p:nvSpPr>
          <p:cNvPr id="3" name="Content Placeholder 2">
            <a:extLst>
              <a:ext uri="{FF2B5EF4-FFF2-40B4-BE49-F238E27FC236}">
                <a16:creationId xmlns:a16="http://schemas.microsoft.com/office/drawing/2014/main" id="{F14A646D-3A92-364E-878A-BFDA15D2121A}"/>
              </a:ext>
            </a:extLst>
          </p:cNvPr>
          <p:cNvSpPr>
            <a:spLocks noGrp="1"/>
          </p:cNvSpPr>
          <p:nvPr>
            <p:ph idx="1"/>
          </p:nvPr>
        </p:nvSpPr>
        <p:spPr>
          <a:xfrm>
            <a:off x="628650" y="1509967"/>
            <a:ext cx="7886700" cy="4351338"/>
          </a:xfrm>
        </p:spPr>
        <p:txBody>
          <a:bodyPr/>
          <a:lstStyle/>
          <a:p>
            <a:r>
              <a:rPr lang="en-US" dirty="0"/>
              <a:t>Theories</a:t>
            </a:r>
          </a:p>
        </p:txBody>
      </p:sp>
      <p:sp>
        <p:nvSpPr>
          <p:cNvPr id="4" name="Footer Placeholder 3">
            <a:extLst>
              <a:ext uri="{FF2B5EF4-FFF2-40B4-BE49-F238E27FC236}">
                <a16:creationId xmlns:a16="http://schemas.microsoft.com/office/drawing/2014/main" id="{C9406139-7A85-DF47-8295-38B956793A6D}"/>
              </a:ext>
            </a:extLst>
          </p:cNvPr>
          <p:cNvSpPr>
            <a:spLocks noGrp="1"/>
          </p:cNvSpPr>
          <p:nvPr>
            <p:ph type="ftr" sz="quarter" idx="10"/>
          </p:nvPr>
        </p:nvSpPr>
        <p:spPr/>
        <p:txBody>
          <a:bodyPr/>
          <a:lstStyle/>
          <a:p>
            <a:r>
              <a:rPr lang="en-US" dirty="0"/>
              <a:t>Insert Unit Name Here &gt;&gt; Go to View &gt;&gt; Header/Footer</a:t>
            </a:r>
          </a:p>
        </p:txBody>
      </p:sp>
      <p:pic>
        <p:nvPicPr>
          <p:cNvPr id="5" name="Picture 4">
            <a:extLst>
              <a:ext uri="{FF2B5EF4-FFF2-40B4-BE49-F238E27FC236}">
                <a16:creationId xmlns:a16="http://schemas.microsoft.com/office/drawing/2014/main" id="{F958663A-320B-1E4B-8983-0D9D3867A0B1}"/>
              </a:ext>
            </a:extLst>
          </p:cNvPr>
          <p:cNvPicPr>
            <a:picLocks noChangeAspect="1"/>
          </p:cNvPicPr>
          <p:nvPr/>
        </p:nvPicPr>
        <p:blipFill>
          <a:blip r:embed="rId3"/>
          <a:stretch>
            <a:fillRect/>
          </a:stretch>
        </p:blipFill>
        <p:spPr>
          <a:xfrm>
            <a:off x="4572000" y="3960854"/>
            <a:ext cx="3499351" cy="2323456"/>
          </a:xfrm>
          <a:prstGeom prst="rect">
            <a:avLst/>
          </a:prstGeom>
        </p:spPr>
      </p:pic>
      <p:pic>
        <p:nvPicPr>
          <p:cNvPr id="1028" name="Picture 4">
            <a:extLst>
              <a:ext uri="{FF2B5EF4-FFF2-40B4-BE49-F238E27FC236}">
                <a16:creationId xmlns:a16="http://schemas.microsoft.com/office/drawing/2014/main" id="{3EDB8785-A075-5E43-95D4-2835B4C27F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4500" y="1432909"/>
            <a:ext cx="4762500" cy="250858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B4FF949-3F23-8E46-82F2-14BFA4206A59}"/>
              </a:ext>
            </a:extLst>
          </p:cNvPr>
          <p:cNvSpPr txBox="1"/>
          <p:nvPr/>
        </p:nvSpPr>
        <p:spPr>
          <a:xfrm>
            <a:off x="7932320" y="3607286"/>
            <a:ext cx="630301" cy="246221"/>
          </a:xfrm>
          <a:prstGeom prst="rect">
            <a:avLst/>
          </a:prstGeom>
          <a:noFill/>
        </p:spPr>
        <p:txBody>
          <a:bodyPr wrap="none" rtlCol="0">
            <a:spAutoFit/>
          </a:bodyPr>
          <a:lstStyle/>
          <a:p>
            <a:r>
              <a:rPr lang="en-US" sz="1000" dirty="0"/>
              <a:t>Aao.org</a:t>
            </a:r>
          </a:p>
        </p:txBody>
      </p:sp>
      <p:sp>
        <p:nvSpPr>
          <p:cNvPr id="8" name="TextBox 7">
            <a:extLst>
              <a:ext uri="{FF2B5EF4-FFF2-40B4-BE49-F238E27FC236}">
                <a16:creationId xmlns:a16="http://schemas.microsoft.com/office/drawing/2014/main" id="{BCB0C341-C723-9346-8E53-4339DB4F39BA}"/>
              </a:ext>
            </a:extLst>
          </p:cNvPr>
          <p:cNvSpPr txBox="1"/>
          <p:nvPr/>
        </p:nvSpPr>
        <p:spPr>
          <a:xfrm>
            <a:off x="7757594" y="5914978"/>
            <a:ext cx="979755" cy="246221"/>
          </a:xfrm>
          <a:prstGeom prst="rect">
            <a:avLst/>
          </a:prstGeom>
          <a:noFill/>
        </p:spPr>
        <p:txBody>
          <a:bodyPr wrap="none" rtlCol="0">
            <a:spAutoFit/>
          </a:bodyPr>
          <a:lstStyle/>
          <a:p>
            <a:r>
              <a:rPr lang="en-US" sz="1000" dirty="0"/>
              <a:t>Brainmind.org</a:t>
            </a:r>
          </a:p>
        </p:txBody>
      </p:sp>
      <p:pic>
        <p:nvPicPr>
          <p:cNvPr id="1030" name="Picture 6">
            <a:extLst>
              <a:ext uri="{FF2B5EF4-FFF2-40B4-BE49-F238E27FC236}">
                <a16:creationId xmlns:a16="http://schemas.microsoft.com/office/drawing/2014/main" id="{93867E82-447F-1240-83FA-C20E2F98D6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499" y="2460392"/>
            <a:ext cx="4128001" cy="279643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50978E0-159E-214E-88B2-BA4A42A2F577}"/>
              </a:ext>
            </a:extLst>
          </p:cNvPr>
          <p:cNvSpPr txBox="1"/>
          <p:nvPr/>
        </p:nvSpPr>
        <p:spPr>
          <a:xfrm>
            <a:off x="1875348" y="5379360"/>
            <a:ext cx="630301" cy="246221"/>
          </a:xfrm>
          <a:prstGeom prst="rect">
            <a:avLst/>
          </a:prstGeom>
          <a:noFill/>
        </p:spPr>
        <p:txBody>
          <a:bodyPr wrap="none" rtlCol="0">
            <a:spAutoFit/>
          </a:bodyPr>
          <a:lstStyle/>
          <a:p>
            <a:r>
              <a:rPr lang="en-US" sz="1000" dirty="0"/>
              <a:t>Aao.org</a:t>
            </a:r>
          </a:p>
        </p:txBody>
      </p:sp>
      <p:sp>
        <p:nvSpPr>
          <p:cNvPr id="9" name="TextBox 8">
            <a:extLst>
              <a:ext uri="{FF2B5EF4-FFF2-40B4-BE49-F238E27FC236}">
                <a16:creationId xmlns:a16="http://schemas.microsoft.com/office/drawing/2014/main" id="{F0146E96-F021-E548-9061-981B8CC802C8}"/>
              </a:ext>
            </a:extLst>
          </p:cNvPr>
          <p:cNvSpPr txBox="1"/>
          <p:nvPr/>
        </p:nvSpPr>
        <p:spPr>
          <a:xfrm>
            <a:off x="885361" y="5501075"/>
            <a:ext cx="2351926" cy="646331"/>
          </a:xfrm>
          <a:prstGeom prst="rect">
            <a:avLst/>
          </a:prstGeom>
          <a:noFill/>
        </p:spPr>
        <p:txBody>
          <a:bodyPr wrap="none" rtlCol="0">
            <a:spAutoFit/>
          </a:bodyPr>
          <a:lstStyle/>
          <a:p>
            <a:r>
              <a:rPr lang="en-US" dirty="0"/>
              <a:t>Thalamic dysfunction</a:t>
            </a:r>
          </a:p>
          <a:p>
            <a:r>
              <a:rPr lang="en-US" dirty="0"/>
              <a:t>Primary visual cortex</a:t>
            </a:r>
          </a:p>
        </p:txBody>
      </p:sp>
      <p:sp>
        <p:nvSpPr>
          <p:cNvPr id="10" name="TextBox 9">
            <a:extLst>
              <a:ext uri="{FF2B5EF4-FFF2-40B4-BE49-F238E27FC236}">
                <a16:creationId xmlns:a16="http://schemas.microsoft.com/office/drawing/2014/main" id="{6C467484-A802-F348-AD76-AAFEAF5A8482}"/>
              </a:ext>
            </a:extLst>
          </p:cNvPr>
          <p:cNvSpPr txBox="1"/>
          <p:nvPr/>
        </p:nvSpPr>
        <p:spPr>
          <a:xfrm>
            <a:off x="4694364" y="3730396"/>
            <a:ext cx="3082895" cy="369332"/>
          </a:xfrm>
          <a:prstGeom prst="rect">
            <a:avLst/>
          </a:prstGeom>
          <a:noFill/>
        </p:spPr>
        <p:txBody>
          <a:bodyPr wrap="none" rtlCol="0">
            <a:spAutoFit/>
          </a:bodyPr>
          <a:lstStyle/>
          <a:p>
            <a:r>
              <a:rPr lang="en-US" dirty="0"/>
              <a:t>Supplementary visual cortex</a:t>
            </a:r>
          </a:p>
        </p:txBody>
      </p:sp>
    </p:spTree>
    <p:extLst>
      <p:ext uri="{BB962C8B-B14F-4D97-AF65-F5344CB8AC3E}">
        <p14:creationId xmlns:p14="http://schemas.microsoft.com/office/powerpoint/2010/main" val="3966669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9D67C-5CCA-7646-9B00-B25897DDF78C}"/>
              </a:ext>
            </a:extLst>
          </p:cNvPr>
          <p:cNvSpPr>
            <a:spLocks noGrp="1"/>
          </p:cNvSpPr>
          <p:nvPr>
            <p:ph type="title"/>
          </p:nvPr>
        </p:nvSpPr>
        <p:spPr/>
        <p:txBody>
          <a:bodyPr/>
          <a:lstStyle/>
          <a:p>
            <a:r>
              <a:rPr lang="en-US" dirty="0"/>
              <a:t>VSS:  Pathophysiology</a:t>
            </a:r>
          </a:p>
        </p:txBody>
      </p:sp>
      <p:sp>
        <p:nvSpPr>
          <p:cNvPr id="3" name="Content Placeholder 2">
            <a:extLst>
              <a:ext uri="{FF2B5EF4-FFF2-40B4-BE49-F238E27FC236}">
                <a16:creationId xmlns:a16="http://schemas.microsoft.com/office/drawing/2014/main" id="{A4ED367A-D912-2240-B744-4B47171A8BB1}"/>
              </a:ext>
            </a:extLst>
          </p:cNvPr>
          <p:cNvSpPr>
            <a:spLocks noGrp="1"/>
          </p:cNvSpPr>
          <p:nvPr>
            <p:ph idx="1"/>
          </p:nvPr>
        </p:nvSpPr>
        <p:spPr/>
        <p:txBody>
          <a:bodyPr>
            <a:normAutofit/>
          </a:bodyPr>
          <a:lstStyle/>
          <a:p>
            <a:r>
              <a:rPr lang="en-US" dirty="0"/>
              <a:t>Cortical hyperexcitability</a:t>
            </a:r>
          </a:p>
          <a:p>
            <a:pPr lvl="1"/>
            <a:r>
              <a:rPr lang="en-US" dirty="0"/>
              <a:t>Magnetoencephalography</a:t>
            </a:r>
          </a:p>
          <a:p>
            <a:pPr lvl="1"/>
            <a:r>
              <a:rPr lang="en-US" dirty="0"/>
              <a:t>Functional MRI abnormalities</a:t>
            </a:r>
          </a:p>
          <a:p>
            <a:pPr lvl="1"/>
            <a:r>
              <a:rPr lang="en-US" dirty="0"/>
              <a:t>Hypermetabolism on PET</a:t>
            </a:r>
          </a:p>
          <a:p>
            <a:pPr lvl="1"/>
            <a:r>
              <a:rPr lang="en-US" dirty="0"/>
              <a:t>Hypometabolism on SPECT</a:t>
            </a:r>
          </a:p>
          <a:p>
            <a:pPr lvl="1"/>
            <a:r>
              <a:rPr lang="en-US" dirty="0"/>
              <a:t>Elevated spontaneous neural firing</a:t>
            </a:r>
          </a:p>
          <a:p>
            <a:pPr lvl="1"/>
            <a:r>
              <a:rPr lang="en-US" dirty="0"/>
              <a:t>Inconsistent studies VEP and EEG</a:t>
            </a:r>
          </a:p>
          <a:p>
            <a:pPr lvl="1"/>
            <a:endParaRPr lang="en-US" dirty="0"/>
          </a:p>
        </p:txBody>
      </p:sp>
      <p:sp>
        <p:nvSpPr>
          <p:cNvPr id="4" name="Footer Placeholder 3">
            <a:extLst>
              <a:ext uri="{FF2B5EF4-FFF2-40B4-BE49-F238E27FC236}">
                <a16:creationId xmlns:a16="http://schemas.microsoft.com/office/drawing/2014/main" id="{B76BC2BE-77D0-3747-8FAD-4C0DD7086858}"/>
              </a:ext>
            </a:extLst>
          </p:cNvPr>
          <p:cNvSpPr>
            <a:spLocks noGrp="1"/>
          </p:cNvSpPr>
          <p:nvPr>
            <p:ph type="ftr" sz="quarter" idx="10"/>
          </p:nvPr>
        </p:nvSpPr>
        <p:spPr/>
        <p:txBody>
          <a:bodyPr/>
          <a:lstStyle/>
          <a:p>
            <a:r>
              <a:rPr lang="en-US" dirty="0"/>
              <a:t>Here &gt;&gt; Go to View &gt;&gt; Header/Footer</a:t>
            </a:r>
          </a:p>
        </p:txBody>
      </p:sp>
      <p:sp>
        <p:nvSpPr>
          <p:cNvPr id="5" name="TextBox 4">
            <a:extLst>
              <a:ext uri="{FF2B5EF4-FFF2-40B4-BE49-F238E27FC236}">
                <a16:creationId xmlns:a16="http://schemas.microsoft.com/office/drawing/2014/main" id="{1969B6CE-B162-864B-9339-15CE3C275D20}"/>
              </a:ext>
            </a:extLst>
          </p:cNvPr>
          <p:cNvSpPr txBox="1"/>
          <p:nvPr/>
        </p:nvSpPr>
        <p:spPr>
          <a:xfrm>
            <a:off x="3746230" y="5683770"/>
            <a:ext cx="2298774" cy="707886"/>
          </a:xfrm>
          <a:prstGeom prst="rect">
            <a:avLst/>
          </a:prstGeom>
          <a:noFill/>
        </p:spPr>
        <p:txBody>
          <a:bodyPr wrap="square" rtlCol="0">
            <a:spAutoFit/>
          </a:bodyPr>
          <a:lstStyle/>
          <a:p>
            <a:r>
              <a:rPr lang="en-US" sz="800" dirty="0"/>
              <a:t>Cephalalgia 2020;41:1671-1675</a:t>
            </a:r>
          </a:p>
          <a:p>
            <a:r>
              <a:rPr lang="en-US" sz="800" dirty="0"/>
              <a:t>Neurology 2018; 88:1243-49	</a:t>
            </a:r>
          </a:p>
          <a:p>
            <a:r>
              <a:rPr lang="en-US" sz="800" dirty="0"/>
              <a:t>Brain. 2011;134:2387-2395</a:t>
            </a:r>
          </a:p>
          <a:p>
            <a:r>
              <a:rPr lang="en-US" sz="800" dirty="0"/>
              <a:t>Headache 2014;54:957-66</a:t>
            </a:r>
          </a:p>
          <a:p>
            <a:r>
              <a:rPr lang="en-US" sz="800" dirty="0"/>
              <a:t>Headache 2015;55(10):1436-41</a:t>
            </a:r>
          </a:p>
        </p:txBody>
      </p:sp>
      <p:pic>
        <p:nvPicPr>
          <p:cNvPr id="6" name="Picture 5">
            <a:extLst>
              <a:ext uri="{FF2B5EF4-FFF2-40B4-BE49-F238E27FC236}">
                <a16:creationId xmlns:a16="http://schemas.microsoft.com/office/drawing/2014/main" id="{A7B3B8C0-977C-A149-9F9A-DCDB40080ACC}"/>
              </a:ext>
            </a:extLst>
          </p:cNvPr>
          <p:cNvPicPr>
            <a:picLocks noChangeAspect="1"/>
          </p:cNvPicPr>
          <p:nvPr/>
        </p:nvPicPr>
        <p:blipFill>
          <a:blip r:embed="rId3"/>
          <a:stretch>
            <a:fillRect/>
          </a:stretch>
        </p:blipFill>
        <p:spPr>
          <a:xfrm>
            <a:off x="6349804" y="1559369"/>
            <a:ext cx="2438596" cy="1808512"/>
          </a:xfrm>
          <a:prstGeom prst="rect">
            <a:avLst/>
          </a:prstGeom>
        </p:spPr>
      </p:pic>
      <p:sp>
        <p:nvSpPr>
          <p:cNvPr id="7" name="TextBox 6">
            <a:extLst>
              <a:ext uri="{FF2B5EF4-FFF2-40B4-BE49-F238E27FC236}">
                <a16:creationId xmlns:a16="http://schemas.microsoft.com/office/drawing/2014/main" id="{3B4CF96F-CECC-1B48-A0AA-AD05ED2D7058}"/>
              </a:ext>
            </a:extLst>
          </p:cNvPr>
          <p:cNvSpPr txBox="1"/>
          <p:nvPr/>
        </p:nvSpPr>
        <p:spPr>
          <a:xfrm>
            <a:off x="6540500" y="3339769"/>
            <a:ext cx="2020105" cy="246221"/>
          </a:xfrm>
          <a:prstGeom prst="rect">
            <a:avLst/>
          </a:prstGeom>
          <a:noFill/>
        </p:spPr>
        <p:txBody>
          <a:bodyPr wrap="none" rtlCol="0">
            <a:spAutoFit/>
          </a:bodyPr>
          <a:lstStyle/>
          <a:p>
            <a:r>
              <a:rPr lang="en-US" sz="1000" dirty="0"/>
              <a:t>https://brainpainter.csail.mit.edu/</a:t>
            </a:r>
          </a:p>
        </p:txBody>
      </p:sp>
    </p:spTree>
    <p:extLst>
      <p:ext uri="{BB962C8B-B14F-4D97-AF65-F5344CB8AC3E}">
        <p14:creationId xmlns:p14="http://schemas.microsoft.com/office/powerpoint/2010/main" val="17109362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5F7EB-F6EF-CF4B-8413-363E59033489}"/>
              </a:ext>
            </a:extLst>
          </p:cNvPr>
          <p:cNvSpPr>
            <a:spLocks noGrp="1"/>
          </p:cNvSpPr>
          <p:nvPr>
            <p:ph type="title"/>
          </p:nvPr>
        </p:nvSpPr>
        <p:spPr/>
        <p:txBody>
          <a:bodyPr/>
          <a:lstStyle/>
          <a:p>
            <a:r>
              <a:rPr lang="en-US" dirty="0"/>
              <a:t>VSS:  Pathophysiology</a:t>
            </a:r>
          </a:p>
        </p:txBody>
      </p:sp>
      <p:sp>
        <p:nvSpPr>
          <p:cNvPr id="3" name="Content Placeholder 2">
            <a:extLst>
              <a:ext uri="{FF2B5EF4-FFF2-40B4-BE49-F238E27FC236}">
                <a16:creationId xmlns:a16="http://schemas.microsoft.com/office/drawing/2014/main" id="{C7E86C25-3ED9-C04D-8B5E-CA2646A2D269}"/>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4E1D6144-1427-2645-90C3-D0996D7B245A}"/>
              </a:ext>
            </a:extLst>
          </p:cNvPr>
          <p:cNvSpPr>
            <a:spLocks noGrp="1"/>
          </p:cNvSpPr>
          <p:nvPr>
            <p:ph type="ftr" sz="quarter" idx="10"/>
          </p:nvPr>
        </p:nvSpPr>
        <p:spPr/>
        <p:txBody>
          <a:bodyPr/>
          <a:lstStyle/>
          <a:p>
            <a:r>
              <a:rPr lang="en-US" dirty="0"/>
              <a:t>Insert Unit Name Here &gt;&gt; Go to View &gt;&gt; Header/Footer</a:t>
            </a:r>
          </a:p>
        </p:txBody>
      </p:sp>
      <p:pic>
        <p:nvPicPr>
          <p:cNvPr id="5" name="Picture 4">
            <a:extLst>
              <a:ext uri="{FF2B5EF4-FFF2-40B4-BE49-F238E27FC236}">
                <a16:creationId xmlns:a16="http://schemas.microsoft.com/office/drawing/2014/main" id="{27997B1B-10BC-4B4B-89B8-954E5393B728}"/>
              </a:ext>
            </a:extLst>
          </p:cNvPr>
          <p:cNvPicPr>
            <a:picLocks noChangeAspect="1"/>
          </p:cNvPicPr>
          <p:nvPr/>
        </p:nvPicPr>
        <p:blipFill>
          <a:blip r:embed="rId3"/>
          <a:stretch>
            <a:fillRect/>
          </a:stretch>
        </p:blipFill>
        <p:spPr>
          <a:xfrm>
            <a:off x="2733849" y="1355800"/>
            <a:ext cx="3971751" cy="4928509"/>
          </a:xfrm>
          <a:prstGeom prst="rect">
            <a:avLst/>
          </a:prstGeom>
        </p:spPr>
      </p:pic>
      <p:sp>
        <p:nvSpPr>
          <p:cNvPr id="6" name="TextBox 5">
            <a:extLst>
              <a:ext uri="{FF2B5EF4-FFF2-40B4-BE49-F238E27FC236}">
                <a16:creationId xmlns:a16="http://schemas.microsoft.com/office/drawing/2014/main" id="{06A18E3F-551A-6B45-B8EE-33282434BD83}"/>
              </a:ext>
            </a:extLst>
          </p:cNvPr>
          <p:cNvSpPr txBox="1"/>
          <p:nvPr/>
        </p:nvSpPr>
        <p:spPr>
          <a:xfrm>
            <a:off x="294894" y="6391656"/>
            <a:ext cx="1909497" cy="215444"/>
          </a:xfrm>
          <a:prstGeom prst="rect">
            <a:avLst/>
          </a:prstGeom>
          <a:noFill/>
        </p:spPr>
        <p:txBody>
          <a:bodyPr wrap="none" rtlCol="0">
            <a:spAutoFit/>
          </a:bodyPr>
          <a:lstStyle/>
          <a:p>
            <a:r>
              <a:rPr lang="en-US" sz="800" dirty="0">
                <a:solidFill>
                  <a:schemeClr val="bg1"/>
                </a:solidFill>
              </a:rPr>
              <a:t>Neurology 95(13):e1792-31799, 2020</a:t>
            </a:r>
          </a:p>
        </p:txBody>
      </p:sp>
    </p:spTree>
    <p:extLst>
      <p:ext uri="{BB962C8B-B14F-4D97-AF65-F5344CB8AC3E}">
        <p14:creationId xmlns:p14="http://schemas.microsoft.com/office/powerpoint/2010/main" val="36611677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296-F303-410A-935D-EBFC8ED906AA}"/>
              </a:ext>
            </a:extLst>
          </p:cNvPr>
          <p:cNvSpPr>
            <a:spLocks noGrp="1"/>
          </p:cNvSpPr>
          <p:nvPr>
            <p:ph type="title"/>
          </p:nvPr>
        </p:nvSpPr>
        <p:spPr/>
        <p:txBody>
          <a:bodyPr/>
          <a:lstStyle/>
          <a:p>
            <a:r>
              <a:rPr lang="en-US" dirty="0"/>
              <a:t>VSS:  Pathophysiology</a:t>
            </a:r>
          </a:p>
        </p:txBody>
      </p:sp>
      <p:sp>
        <p:nvSpPr>
          <p:cNvPr id="3" name="Content Placeholder 2">
            <a:extLst>
              <a:ext uri="{FF2B5EF4-FFF2-40B4-BE49-F238E27FC236}">
                <a16:creationId xmlns:a16="http://schemas.microsoft.com/office/drawing/2014/main" id="{C55021B5-556A-41D0-8E8B-BEE6C1FA6B60}"/>
              </a:ext>
            </a:extLst>
          </p:cNvPr>
          <p:cNvSpPr>
            <a:spLocks noGrp="1"/>
          </p:cNvSpPr>
          <p:nvPr>
            <p:ph idx="1"/>
          </p:nvPr>
        </p:nvSpPr>
        <p:spPr/>
        <p:txBody>
          <a:bodyPr/>
          <a:lstStyle/>
          <a:p>
            <a:r>
              <a:rPr lang="en-US" dirty="0"/>
              <a:t>fMRI connectivity whole brain map (BOLD)</a:t>
            </a:r>
          </a:p>
          <a:p>
            <a:r>
              <a:rPr lang="en-US" dirty="0"/>
              <a:t>Hyperactive neural connectivity</a:t>
            </a:r>
          </a:p>
          <a:p>
            <a:pPr lvl="1"/>
            <a:r>
              <a:rPr lang="en-US" dirty="0"/>
              <a:t>e.g., V1 to V5, pulvinar to lingual gyrus</a:t>
            </a:r>
          </a:p>
          <a:p>
            <a:r>
              <a:rPr lang="en-US" dirty="0"/>
              <a:t>Hypoactive</a:t>
            </a:r>
          </a:p>
          <a:p>
            <a:pPr lvl="1"/>
            <a:r>
              <a:rPr lang="en-US" dirty="0"/>
              <a:t>e.g., salience network </a:t>
            </a:r>
          </a:p>
          <a:p>
            <a:pPr lvl="1"/>
            <a:r>
              <a:rPr lang="en-US" dirty="0"/>
              <a:t>Resulting in awareness of stimuli that most would consider irrelevant</a:t>
            </a:r>
          </a:p>
        </p:txBody>
      </p:sp>
      <p:sp>
        <p:nvSpPr>
          <p:cNvPr id="4" name="Footer Placeholder 3">
            <a:extLst>
              <a:ext uri="{FF2B5EF4-FFF2-40B4-BE49-F238E27FC236}">
                <a16:creationId xmlns:a16="http://schemas.microsoft.com/office/drawing/2014/main" id="{040DB78C-B971-4BA8-92B1-7AF5BEC92769}"/>
              </a:ext>
            </a:extLst>
          </p:cNvPr>
          <p:cNvSpPr>
            <a:spLocks noGrp="1"/>
          </p:cNvSpPr>
          <p:nvPr>
            <p:ph type="ftr" sz="quarter" idx="10"/>
          </p:nvPr>
        </p:nvSpPr>
        <p:spPr/>
        <p:txBody>
          <a:bodyPr/>
          <a:lstStyle/>
          <a:p>
            <a:r>
              <a:rPr lang="en-US" dirty="0"/>
              <a:t>Insert Unit Name Here &gt;&gt; Go to View &gt;&gt; Header/Footer</a:t>
            </a:r>
          </a:p>
        </p:txBody>
      </p:sp>
      <p:sp>
        <p:nvSpPr>
          <p:cNvPr id="5" name="TextBox 4">
            <a:extLst>
              <a:ext uri="{FF2B5EF4-FFF2-40B4-BE49-F238E27FC236}">
                <a16:creationId xmlns:a16="http://schemas.microsoft.com/office/drawing/2014/main" id="{05C2BEDB-F839-41CF-B20E-FF5A3C854497}"/>
              </a:ext>
            </a:extLst>
          </p:cNvPr>
          <p:cNvSpPr txBox="1"/>
          <p:nvPr/>
        </p:nvSpPr>
        <p:spPr>
          <a:xfrm flipH="1">
            <a:off x="481148" y="6391656"/>
            <a:ext cx="5440681" cy="276999"/>
          </a:xfrm>
          <a:prstGeom prst="rect">
            <a:avLst/>
          </a:prstGeom>
          <a:noFill/>
        </p:spPr>
        <p:txBody>
          <a:bodyPr wrap="square" rtlCol="0">
            <a:spAutoFit/>
          </a:bodyPr>
          <a:lstStyle/>
          <a:p>
            <a:r>
              <a:rPr lang="en-US" sz="1200" dirty="0">
                <a:solidFill>
                  <a:schemeClr val="bg1"/>
                </a:solidFill>
              </a:rPr>
              <a:t>Hum Brain Mapp.2021;42:2032–2044</a:t>
            </a:r>
          </a:p>
        </p:txBody>
      </p:sp>
    </p:spTree>
    <p:extLst>
      <p:ext uri="{BB962C8B-B14F-4D97-AF65-F5344CB8AC3E}">
        <p14:creationId xmlns:p14="http://schemas.microsoft.com/office/powerpoint/2010/main" val="34295429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102B5-7BE8-441B-AFD3-8910389D95EB}"/>
              </a:ext>
            </a:extLst>
          </p:cNvPr>
          <p:cNvSpPr>
            <a:spLocks noGrp="1"/>
          </p:cNvSpPr>
          <p:nvPr>
            <p:ph type="title"/>
          </p:nvPr>
        </p:nvSpPr>
        <p:spPr/>
        <p:txBody>
          <a:bodyPr/>
          <a:lstStyle/>
          <a:p>
            <a:r>
              <a:rPr lang="en-US" dirty="0"/>
              <a:t>VSS:  Pathophysiology</a:t>
            </a:r>
          </a:p>
        </p:txBody>
      </p:sp>
      <p:sp>
        <p:nvSpPr>
          <p:cNvPr id="3" name="Content Placeholder 2">
            <a:extLst>
              <a:ext uri="{FF2B5EF4-FFF2-40B4-BE49-F238E27FC236}">
                <a16:creationId xmlns:a16="http://schemas.microsoft.com/office/drawing/2014/main" id="{C5247543-F3E7-4962-9B87-7CA51B2E5BE1}"/>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7AB08193-3879-4318-A417-79EA4AAC82BA}"/>
              </a:ext>
            </a:extLst>
          </p:cNvPr>
          <p:cNvSpPr>
            <a:spLocks noGrp="1"/>
          </p:cNvSpPr>
          <p:nvPr>
            <p:ph type="ftr" sz="quarter" idx="10"/>
          </p:nvPr>
        </p:nvSpPr>
        <p:spPr/>
        <p:txBody>
          <a:bodyPr/>
          <a:lstStyle/>
          <a:p>
            <a:r>
              <a:rPr lang="en-US" dirty="0"/>
              <a:t>Insert Unit Name Here &gt;&gt; Go to View &gt;&gt; Header/Footer</a:t>
            </a:r>
          </a:p>
        </p:txBody>
      </p:sp>
      <p:pic>
        <p:nvPicPr>
          <p:cNvPr id="6" name="Picture 5">
            <a:extLst>
              <a:ext uri="{FF2B5EF4-FFF2-40B4-BE49-F238E27FC236}">
                <a16:creationId xmlns:a16="http://schemas.microsoft.com/office/drawing/2014/main" id="{9A53CBB9-9265-49E9-8871-EE508DB14621}"/>
              </a:ext>
            </a:extLst>
          </p:cNvPr>
          <p:cNvPicPr>
            <a:picLocks noChangeAspect="1"/>
          </p:cNvPicPr>
          <p:nvPr/>
        </p:nvPicPr>
        <p:blipFill>
          <a:blip r:embed="rId3"/>
          <a:stretch>
            <a:fillRect/>
          </a:stretch>
        </p:blipFill>
        <p:spPr>
          <a:xfrm>
            <a:off x="1055577" y="1428846"/>
            <a:ext cx="6869223" cy="4606420"/>
          </a:xfrm>
          <a:prstGeom prst="rect">
            <a:avLst/>
          </a:prstGeom>
        </p:spPr>
      </p:pic>
      <p:sp>
        <p:nvSpPr>
          <p:cNvPr id="7" name="TextBox 6">
            <a:extLst>
              <a:ext uri="{FF2B5EF4-FFF2-40B4-BE49-F238E27FC236}">
                <a16:creationId xmlns:a16="http://schemas.microsoft.com/office/drawing/2014/main" id="{C899BFE6-D208-48A1-AB73-32B5CC3A125C}"/>
              </a:ext>
            </a:extLst>
          </p:cNvPr>
          <p:cNvSpPr txBox="1"/>
          <p:nvPr/>
        </p:nvSpPr>
        <p:spPr>
          <a:xfrm>
            <a:off x="277948" y="6456472"/>
            <a:ext cx="5365677" cy="276999"/>
          </a:xfrm>
          <a:prstGeom prst="rect">
            <a:avLst/>
          </a:prstGeom>
          <a:noFill/>
        </p:spPr>
        <p:txBody>
          <a:bodyPr wrap="square" rtlCol="0">
            <a:spAutoFit/>
          </a:bodyPr>
          <a:lstStyle/>
          <a:p>
            <a:r>
              <a:rPr lang="fr-FR" sz="1200" b="0" i="0" u="sng" dirty="0">
                <a:solidFill>
                  <a:schemeClr val="bg1"/>
                </a:solidFill>
                <a:effectLst/>
                <a:latin typeface="Helvetica Neue"/>
                <a:hlinkClick r:id="rId4">
                  <a:extLst>
                    <a:ext uri="{A12FA001-AC4F-418D-AE19-62706E023703}">
                      <ahyp:hlinkClr xmlns:ahyp="http://schemas.microsoft.com/office/drawing/2018/hyperlinkcolor" val="tx"/>
                    </a:ext>
                  </a:extLst>
                </a:hlinkClick>
              </a:rPr>
              <a:t>Front Neurol.</a:t>
            </a:r>
            <a:r>
              <a:rPr lang="fr-FR" sz="1200" b="0" i="0" dirty="0">
                <a:solidFill>
                  <a:schemeClr val="bg1"/>
                </a:solidFill>
                <a:effectLst/>
                <a:latin typeface="Helvetica Neue"/>
              </a:rPr>
              <a:t> 2019; 10: 1325</a:t>
            </a:r>
            <a:endParaRPr lang="en-US" sz="1200" dirty="0">
              <a:solidFill>
                <a:schemeClr val="bg1"/>
              </a:solidFill>
            </a:endParaRPr>
          </a:p>
        </p:txBody>
      </p:sp>
    </p:spTree>
    <p:extLst>
      <p:ext uri="{BB962C8B-B14F-4D97-AF65-F5344CB8AC3E}">
        <p14:creationId xmlns:p14="http://schemas.microsoft.com/office/powerpoint/2010/main" val="11732246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C9023-813A-EF42-8BCF-7C27941CB710}"/>
              </a:ext>
            </a:extLst>
          </p:cNvPr>
          <p:cNvPicPr>
            <a:picLocks noChangeAspect="1"/>
          </p:cNvPicPr>
          <p:nvPr/>
        </p:nvPicPr>
        <p:blipFill>
          <a:blip r:embed="rId3"/>
          <a:stretch>
            <a:fillRect/>
          </a:stretch>
        </p:blipFill>
        <p:spPr>
          <a:xfrm>
            <a:off x="1470961" y="1825625"/>
            <a:ext cx="6816786" cy="4388889"/>
          </a:xfrm>
          <a:prstGeom prst="rect">
            <a:avLst/>
          </a:prstGeom>
        </p:spPr>
      </p:pic>
      <p:sp>
        <p:nvSpPr>
          <p:cNvPr id="2" name="Title 1">
            <a:extLst>
              <a:ext uri="{FF2B5EF4-FFF2-40B4-BE49-F238E27FC236}">
                <a16:creationId xmlns:a16="http://schemas.microsoft.com/office/drawing/2014/main" id="{D1B6450D-C840-DF4B-8084-DDD7D63B56F6}"/>
              </a:ext>
            </a:extLst>
          </p:cNvPr>
          <p:cNvSpPr>
            <a:spLocks noGrp="1"/>
          </p:cNvSpPr>
          <p:nvPr>
            <p:ph type="title"/>
          </p:nvPr>
        </p:nvSpPr>
        <p:spPr/>
        <p:txBody>
          <a:bodyPr/>
          <a:lstStyle/>
          <a:p>
            <a:r>
              <a:rPr lang="en-US" dirty="0"/>
              <a:t>VSS:  Treatment</a:t>
            </a:r>
          </a:p>
        </p:txBody>
      </p:sp>
      <p:sp>
        <p:nvSpPr>
          <p:cNvPr id="3" name="Content Placeholder 2">
            <a:extLst>
              <a:ext uri="{FF2B5EF4-FFF2-40B4-BE49-F238E27FC236}">
                <a16:creationId xmlns:a16="http://schemas.microsoft.com/office/drawing/2014/main" id="{9CDEF94E-72DA-8548-8349-D830D1C794BB}"/>
              </a:ext>
            </a:extLst>
          </p:cNvPr>
          <p:cNvSpPr>
            <a:spLocks noGrp="1"/>
          </p:cNvSpPr>
          <p:nvPr>
            <p:ph idx="1"/>
          </p:nvPr>
        </p:nvSpPr>
        <p:spPr>
          <a:xfrm>
            <a:off x="628650" y="1357971"/>
            <a:ext cx="7886700" cy="4351338"/>
          </a:xfrm>
        </p:spPr>
        <p:txBody>
          <a:bodyPr/>
          <a:lstStyle/>
          <a:p>
            <a:r>
              <a:rPr lang="en-US" dirty="0"/>
              <a:t>Review of the literature</a:t>
            </a:r>
          </a:p>
          <a:p>
            <a:endParaRPr lang="en-US" dirty="0"/>
          </a:p>
        </p:txBody>
      </p:sp>
      <p:sp>
        <p:nvSpPr>
          <p:cNvPr id="4" name="Footer Placeholder 3">
            <a:extLst>
              <a:ext uri="{FF2B5EF4-FFF2-40B4-BE49-F238E27FC236}">
                <a16:creationId xmlns:a16="http://schemas.microsoft.com/office/drawing/2014/main" id="{FCFA8D7D-B94B-534E-AFC0-9A04ECC695BD}"/>
              </a:ext>
            </a:extLst>
          </p:cNvPr>
          <p:cNvSpPr>
            <a:spLocks noGrp="1"/>
          </p:cNvSpPr>
          <p:nvPr>
            <p:ph type="ftr" sz="quarter" idx="10"/>
          </p:nvPr>
        </p:nvSpPr>
        <p:spPr/>
        <p:txBody>
          <a:bodyPr/>
          <a:lstStyle/>
          <a:p>
            <a:r>
              <a:rPr lang="en-US" dirty="0"/>
              <a:t>Insert Unit Name Here &gt;&gt; Go to View &gt;&gt; Header/Footer</a:t>
            </a:r>
          </a:p>
        </p:txBody>
      </p:sp>
      <p:sp>
        <p:nvSpPr>
          <p:cNvPr id="5" name="TextBox 4">
            <a:extLst>
              <a:ext uri="{FF2B5EF4-FFF2-40B4-BE49-F238E27FC236}">
                <a16:creationId xmlns:a16="http://schemas.microsoft.com/office/drawing/2014/main" id="{659E6EEF-9CE9-FF43-88F2-214312E91946}"/>
              </a:ext>
            </a:extLst>
          </p:cNvPr>
          <p:cNvSpPr txBox="1"/>
          <p:nvPr/>
        </p:nvSpPr>
        <p:spPr>
          <a:xfrm>
            <a:off x="294894" y="6424064"/>
            <a:ext cx="1754006" cy="215444"/>
          </a:xfrm>
          <a:prstGeom prst="rect">
            <a:avLst/>
          </a:prstGeom>
          <a:noFill/>
        </p:spPr>
        <p:txBody>
          <a:bodyPr wrap="none" rtlCol="0">
            <a:spAutoFit/>
          </a:bodyPr>
          <a:lstStyle/>
          <a:p>
            <a:r>
              <a:rPr lang="en-US" sz="800" dirty="0">
                <a:solidFill>
                  <a:schemeClr val="bg1"/>
                </a:solidFill>
              </a:rPr>
              <a:t>Prog Brain Res 2020;255:311-316</a:t>
            </a:r>
          </a:p>
        </p:txBody>
      </p:sp>
    </p:spTree>
    <p:extLst>
      <p:ext uri="{BB962C8B-B14F-4D97-AF65-F5344CB8AC3E}">
        <p14:creationId xmlns:p14="http://schemas.microsoft.com/office/powerpoint/2010/main" val="25884903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E5410-485B-D94C-B2FC-D970E1870CC7}"/>
              </a:ext>
            </a:extLst>
          </p:cNvPr>
          <p:cNvSpPr>
            <a:spLocks noGrp="1"/>
          </p:cNvSpPr>
          <p:nvPr>
            <p:ph type="title"/>
          </p:nvPr>
        </p:nvSpPr>
        <p:spPr/>
        <p:txBody>
          <a:bodyPr/>
          <a:lstStyle/>
          <a:p>
            <a:r>
              <a:rPr lang="en-US" dirty="0"/>
              <a:t>VSS:  Treatment</a:t>
            </a:r>
          </a:p>
        </p:txBody>
      </p:sp>
      <p:sp>
        <p:nvSpPr>
          <p:cNvPr id="3" name="Content Placeholder 2">
            <a:extLst>
              <a:ext uri="{FF2B5EF4-FFF2-40B4-BE49-F238E27FC236}">
                <a16:creationId xmlns:a16="http://schemas.microsoft.com/office/drawing/2014/main" id="{5B219102-AB58-044F-8A28-DF9705067183}"/>
              </a:ext>
            </a:extLst>
          </p:cNvPr>
          <p:cNvSpPr>
            <a:spLocks noGrp="1"/>
          </p:cNvSpPr>
          <p:nvPr>
            <p:ph idx="1"/>
          </p:nvPr>
        </p:nvSpPr>
        <p:spPr/>
        <p:txBody>
          <a:bodyPr/>
          <a:lstStyle/>
          <a:p>
            <a:r>
              <a:rPr lang="en-US" dirty="0"/>
              <a:t>Reassurance and validation</a:t>
            </a:r>
          </a:p>
          <a:p>
            <a:r>
              <a:rPr lang="en-US" dirty="0"/>
              <a:t>Colored filters (blue 80% pts)</a:t>
            </a:r>
          </a:p>
          <a:p>
            <a:r>
              <a:rPr lang="en-US" dirty="0"/>
              <a:t>Education</a:t>
            </a:r>
          </a:p>
          <a:p>
            <a:pPr lvl="1"/>
            <a:r>
              <a:rPr lang="en-US" dirty="0"/>
              <a:t>Visionsimulations.com</a:t>
            </a:r>
          </a:p>
          <a:p>
            <a:pPr lvl="1"/>
            <a:r>
              <a:rPr lang="en-US" dirty="0"/>
              <a:t>Visualsnowinitiative.org</a:t>
            </a:r>
          </a:p>
          <a:p>
            <a:pPr lvl="1"/>
            <a:r>
              <a:rPr lang="en-US" dirty="0"/>
              <a:t>Wikipedia.com</a:t>
            </a:r>
          </a:p>
          <a:p>
            <a:pPr lvl="1"/>
            <a:r>
              <a:rPr lang="en-US" dirty="0"/>
              <a:t>Eyeonvision.org</a:t>
            </a:r>
          </a:p>
        </p:txBody>
      </p:sp>
      <p:sp>
        <p:nvSpPr>
          <p:cNvPr id="4" name="Footer Placeholder 3">
            <a:extLst>
              <a:ext uri="{FF2B5EF4-FFF2-40B4-BE49-F238E27FC236}">
                <a16:creationId xmlns:a16="http://schemas.microsoft.com/office/drawing/2014/main" id="{7AF84E63-0AEF-2C43-B403-08E332DE649A}"/>
              </a:ext>
            </a:extLst>
          </p:cNvPr>
          <p:cNvSpPr>
            <a:spLocks noGrp="1"/>
          </p:cNvSpPr>
          <p:nvPr>
            <p:ph type="ftr" sz="quarter" idx="10"/>
          </p:nvPr>
        </p:nvSpPr>
        <p:spPr>
          <a:xfrm>
            <a:off x="158044" y="6391656"/>
            <a:ext cx="5420267" cy="381677"/>
          </a:xfrm>
        </p:spPr>
        <p:txBody>
          <a:bodyPr/>
          <a:lstStyle/>
          <a:p>
            <a:r>
              <a:rPr lang="en-US" sz="800" dirty="0">
                <a:solidFill>
                  <a:schemeClr val="bg1"/>
                </a:solidFill>
              </a:rPr>
              <a:t>Neurology 2019;93:e3980e403</a:t>
            </a:r>
            <a:r>
              <a:rPr lang="en-US" sz="800" dirty="0"/>
              <a:t>e</a:t>
            </a:r>
          </a:p>
          <a:p>
            <a:r>
              <a:rPr lang="en-US" sz="800" dirty="0">
                <a:solidFill>
                  <a:schemeClr val="bg1"/>
                </a:solidFill>
              </a:rPr>
              <a:t>J Clin Neuroscience 2016; 28:123-127.</a:t>
            </a:r>
            <a:r>
              <a:rPr lang="en-US" sz="800" dirty="0"/>
              <a:t>r</a:t>
            </a:r>
          </a:p>
        </p:txBody>
      </p:sp>
    </p:spTree>
    <p:extLst>
      <p:ext uri="{BB962C8B-B14F-4D97-AF65-F5344CB8AC3E}">
        <p14:creationId xmlns:p14="http://schemas.microsoft.com/office/powerpoint/2010/main" val="38597299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19D89-73C3-D2CC-3869-4E9FACE155E9}"/>
              </a:ext>
            </a:extLst>
          </p:cNvPr>
          <p:cNvSpPr>
            <a:spLocks noGrp="1"/>
          </p:cNvSpPr>
          <p:nvPr>
            <p:ph type="title"/>
          </p:nvPr>
        </p:nvSpPr>
        <p:spPr/>
        <p:txBody>
          <a:bodyPr/>
          <a:lstStyle/>
          <a:p>
            <a:r>
              <a:rPr lang="en-US" dirty="0"/>
              <a:t>Prognosis</a:t>
            </a:r>
          </a:p>
        </p:txBody>
      </p:sp>
      <p:sp>
        <p:nvSpPr>
          <p:cNvPr id="3" name="Content Placeholder 2">
            <a:extLst>
              <a:ext uri="{FF2B5EF4-FFF2-40B4-BE49-F238E27FC236}">
                <a16:creationId xmlns:a16="http://schemas.microsoft.com/office/drawing/2014/main" id="{6F97F89D-2FD5-8E39-16F7-91619FD96B56}"/>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1A591E1C-8B9C-836F-DB4E-022635F0C9F7}"/>
              </a:ext>
            </a:extLst>
          </p:cNvPr>
          <p:cNvSpPr>
            <a:spLocks noGrp="1"/>
          </p:cNvSpPr>
          <p:nvPr>
            <p:ph type="ftr" sz="quarter" idx="10"/>
          </p:nvPr>
        </p:nvSpPr>
        <p:spPr/>
        <p:txBody>
          <a:bodyPr/>
          <a:lstStyle/>
          <a:p>
            <a:r>
              <a:rPr lang="en-US" dirty="0"/>
              <a:t>Insert Unit Name Here &gt;&gt; Go to View &gt;&gt; Header/Footer</a:t>
            </a:r>
          </a:p>
        </p:txBody>
      </p:sp>
      <p:pic>
        <p:nvPicPr>
          <p:cNvPr id="5" name="Picture 4">
            <a:extLst>
              <a:ext uri="{FF2B5EF4-FFF2-40B4-BE49-F238E27FC236}">
                <a16:creationId xmlns:a16="http://schemas.microsoft.com/office/drawing/2014/main" id="{226137CC-058F-A1EF-C586-FD7F9B01CD18}"/>
              </a:ext>
            </a:extLst>
          </p:cNvPr>
          <p:cNvPicPr>
            <a:picLocks noChangeAspect="1"/>
          </p:cNvPicPr>
          <p:nvPr/>
        </p:nvPicPr>
        <p:blipFill>
          <a:blip r:embed="rId2"/>
          <a:stretch>
            <a:fillRect/>
          </a:stretch>
        </p:blipFill>
        <p:spPr>
          <a:xfrm>
            <a:off x="1742209" y="1303538"/>
            <a:ext cx="5659582" cy="4980771"/>
          </a:xfrm>
          <a:prstGeom prst="rect">
            <a:avLst/>
          </a:prstGeom>
        </p:spPr>
      </p:pic>
      <p:sp>
        <p:nvSpPr>
          <p:cNvPr id="6" name="TextBox 5">
            <a:extLst>
              <a:ext uri="{FF2B5EF4-FFF2-40B4-BE49-F238E27FC236}">
                <a16:creationId xmlns:a16="http://schemas.microsoft.com/office/drawing/2014/main" id="{858B61EF-1C94-4D67-53DA-00BF8D5EE1C1}"/>
              </a:ext>
            </a:extLst>
          </p:cNvPr>
          <p:cNvSpPr txBox="1"/>
          <p:nvPr/>
        </p:nvSpPr>
        <p:spPr>
          <a:xfrm>
            <a:off x="294894" y="6241029"/>
            <a:ext cx="3251211" cy="584775"/>
          </a:xfrm>
          <a:prstGeom prst="rect">
            <a:avLst/>
          </a:prstGeom>
          <a:noFill/>
        </p:spPr>
        <p:txBody>
          <a:bodyPr wrap="none" rtlCol="0">
            <a:spAutoFit/>
          </a:bodyPr>
          <a:lstStyle/>
          <a:p>
            <a:br>
              <a:rPr lang="en-US" sz="800" dirty="0">
                <a:solidFill>
                  <a:schemeClr val="bg1"/>
                </a:solidFill>
                <a:effectLst/>
                <a:latin typeface="+mj-lt"/>
              </a:rPr>
            </a:br>
            <a:endParaRPr lang="en-US" sz="800" dirty="0">
              <a:solidFill>
                <a:schemeClr val="bg1"/>
              </a:solidFill>
              <a:effectLst/>
              <a:latin typeface="+mj-lt"/>
            </a:endParaRPr>
          </a:p>
          <a:p>
            <a:r>
              <a:rPr lang="en-US" sz="800" dirty="0">
                <a:solidFill>
                  <a:schemeClr val="bg1"/>
                </a:solidFill>
                <a:effectLst/>
                <a:latin typeface="+mj-lt"/>
              </a:rPr>
              <a:t>Brain Communications 2022; https://doi.org/10.1093/braincomms/fcac230 </a:t>
            </a:r>
          </a:p>
          <a:p>
            <a:endParaRPr lang="en-US" sz="800" dirty="0">
              <a:solidFill>
                <a:schemeClr val="bg1"/>
              </a:solidFill>
              <a:latin typeface="+mj-lt"/>
            </a:endParaRPr>
          </a:p>
        </p:txBody>
      </p:sp>
    </p:spTree>
    <p:extLst>
      <p:ext uri="{BB962C8B-B14F-4D97-AF65-F5344CB8AC3E}">
        <p14:creationId xmlns:p14="http://schemas.microsoft.com/office/powerpoint/2010/main" val="7575981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8ECE6-005C-7744-AADF-16BCF3CB0A32}"/>
              </a:ext>
            </a:extLst>
          </p:cNvPr>
          <p:cNvSpPr>
            <a:spLocks noGrp="1"/>
          </p:cNvSpPr>
          <p:nvPr>
            <p:ph type="title"/>
          </p:nvPr>
        </p:nvSpPr>
        <p:spPr/>
        <p:txBody>
          <a:bodyPr/>
          <a:lstStyle/>
          <a:p>
            <a:r>
              <a:rPr lang="en-US" dirty="0"/>
              <a:t>VSS:  Over the years experience</a:t>
            </a:r>
          </a:p>
        </p:txBody>
      </p:sp>
      <p:sp>
        <p:nvSpPr>
          <p:cNvPr id="3" name="Content Placeholder 2">
            <a:extLst>
              <a:ext uri="{FF2B5EF4-FFF2-40B4-BE49-F238E27FC236}">
                <a16:creationId xmlns:a16="http://schemas.microsoft.com/office/drawing/2014/main" id="{FB86BB94-87A5-2F4B-8437-7F52D3C01033}"/>
              </a:ext>
            </a:extLst>
          </p:cNvPr>
          <p:cNvSpPr>
            <a:spLocks noGrp="1"/>
          </p:cNvSpPr>
          <p:nvPr>
            <p:ph idx="1"/>
          </p:nvPr>
        </p:nvSpPr>
        <p:spPr/>
        <p:txBody>
          <a:bodyPr/>
          <a:lstStyle/>
          <a:p>
            <a:r>
              <a:rPr lang="en-US" dirty="0"/>
              <a:t>100 patients over 30 years</a:t>
            </a:r>
          </a:p>
          <a:p>
            <a:r>
              <a:rPr lang="en-US" dirty="0"/>
              <a:t>Patients wide age range, most 20-30 yrs</a:t>
            </a:r>
          </a:p>
          <a:p>
            <a:r>
              <a:rPr lang="en-US" dirty="0"/>
              <a:t>Highly observant, articulate</a:t>
            </a:r>
          </a:p>
          <a:p>
            <a:r>
              <a:rPr lang="en-US" dirty="0"/>
              <a:t>Symptoms stereotypical</a:t>
            </a:r>
          </a:p>
          <a:p>
            <a:r>
              <a:rPr lang="en-US" dirty="0"/>
              <a:t>Examinations normal</a:t>
            </a:r>
          </a:p>
          <a:p>
            <a:r>
              <a:rPr lang="en-US" dirty="0"/>
              <a:t>Treatments unsuccessful</a:t>
            </a:r>
          </a:p>
          <a:p>
            <a:r>
              <a:rPr lang="en-US" dirty="0"/>
              <a:t>Tale of a neurologist </a:t>
            </a:r>
          </a:p>
          <a:p>
            <a:endParaRPr lang="en-US" dirty="0"/>
          </a:p>
        </p:txBody>
      </p:sp>
      <p:sp>
        <p:nvSpPr>
          <p:cNvPr id="4" name="Footer Placeholder 3">
            <a:extLst>
              <a:ext uri="{FF2B5EF4-FFF2-40B4-BE49-F238E27FC236}">
                <a16:creationId xmlns:a16="http://schemas.microsoft.com/office/drawing/2014/main" id="{3600634A-4AB3-374F-A81B-C3D710935F46}"/>
              </a:ext>
            </a:extLst>
          </p:cNvPr>
          <p:cNvSpPr>
            <a:spLocks noGrp="1"/>
          </p:cNvSpPr>
          <p:nvPr>
            <p:ph type="ftr" sz="quarter" idx="10"/>
          </p:nvPr>
        </p:nvSpPr>
        <p:spPr/>
        <p:txBody>
          <a:bodyPr/>
          <a:lstStyle/>
          <a:p>
            <a:r>
              <a:rPr lang="en-US" dirty="0"/>
              <a:t>Insert Unit Name Here &gt;&gt; Go to View &gt;&gt; Header/Footer</a:t>
            </a:r>
          </a:p>
        </p:txBody>
      </p:sp>
    </p:spTree>
    <p:extLst>
      <p:ext uri="{BB962C8B-B14F-4D97-AF65-F5344CB8AC3E}">
        <p14:creationId xmlns:p14="http://schemas.microsoft.com/office/powerpoint/2010/main" val="39797959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07DC-5932-5942-A67B-D3971CAA9D25}"/>
              </a:ext>
            </a:extLst>
          </p:cNvPr>
          <p:cNvSpPr>
            <a:spLocks noGrp="1"/>
          </p:cNvSpPr>
          <p:nvPr>
            <p:ph type="title"/>
          </p:nvPr>
        </p:nvSpPr>
        <p:spPr/>
        <p:txBody>
          <a:bodyPr/>
          <a:lstStyle/>
          <a:p>
            <a:r>
              <a:rPr lang="en-US" dirty="0"/>
              <a:t>VSS:  Conclusions</a:t>
            </a:r>
          </a:p>
        </p:txBody>
      </p:sp>
      <p:sp>
        <p:nvSpPr>
          <p:cNvPr id="3" name="Content Placeholder 2">
            <a:extLst>
              <a:ext uri="{FF2B5EF4-FFF2-40B4-BE49-F238E27FC236}">
                <a16:creationId xmlns:a16="http://schemas.microsoft.com/office/drawing/2014/main" id="{5F2EA71B-2BAD-A847-A4E4-EEE7C74EF4A1}"/>
              </a:ext>
            </a:extLst>
          </p:cNvPr>
          <p:cNvSpPr>
            <a:spLocks noGrp="1"/>
          </p:cNvSpPr>
          <p:nvPr>
            <p:ph idx="1"/>
          </p:nvPr>
        </p:nvSpPr>
        <p:spPr>
          <a:xfrm>
            <a:off x="628650" y="1620567"/>
            <a:ext cx="7886700" cy="4689475"/>
          </a:xfrm>
        </p:spPr>
        <p:txBody>
          <a:bodyPr>
            <a:normAutofit/>
          </a:bodyPr>
          <a:lstStyle/>
          <a:p>
            <a:r>
              <a:rPr lang="en-US" sz="3500" dirty="0"/>
              <a:t>Visual snow:  it’s real</a:t>
            </a:r>
          </a:p>
          <a:p>
            <a:r>
              <a:rPr lang="en-US" sz="3500" dirty="0"/>
              <a:t>History is key, exam normal</a:t>
            </a:r>
          </a:p>
          <a:p>
            <a:r>
              <a:rPr lang="en-US" sz="3500" dirty="0"/>
              <a:t>Reassurance</a:t>
            </a:r>
          </a:p>
          <a:p>
            <a:r>
              <a:rPr lang="en-US" sz="3500" dirty="0"/>
              <a:t>Education</a:t>
            </a:r>
          </a:p>
        </p:txBody>
      </p:sp>
      <p:sp>
        <p:nvSpPr>
          <p:cNvPr id="4" name="Footer Placeholder 3">
            <a:extLst>
              <a:ext uri="{FF2B5EF4-FFF2-40B4-BE49-F238E27FC236}">
                <a16:creationId xmlns:a16="http://schemas.microsoft.com/office/drawing/2014/main" id="{FD54864B-FF72-B94C-A3FD-BDBC01575507}"/>
              </a:ext>
            </a:extLst>
          </p:cNvPr>
          <p:cNvSpPr>
            <a:spLocks noGrp="1"/>
          </p:cNvSpPr>
          <p:nvPr>
            <p:ph type="ftr" sz="quarter" idx="10"/>
          </p:nvPr>
        </p:nvSpPr>
        <p:spPr/>
        <p:txBody>
          <a:bodyPr/>
          <a:lstStyle/>
          <a:p>
            <a:r>
              <a:rPr lang="en-US" dirty="0"/>
              <a:t>Insert Unit Name Here &gt;&gt; Go to View &gt;&gt; Header/Footer</a:t>
            </a:r>
          </a:p>
        </p:txBody>
      </p:sp>
      <p:pic>
        <p:nvPicPr>
          <p:cNvPr id="7170" name="Picture 2" descr="visual snow | Amber-Sophia's Welt">
            <a:extLst>
              <a:ext uri="{FF2B5EF4-FFF2-40B4-BE49-F238E27FC236}">
                <a16:creationId xmlns:a16="http://schemas.microsoft.com/office/drawing/2014/main" id="{606D7D06-6D43-8A4E-BDFF-39D02F6CFD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5001" y="2831026"/>
            <a:ext cx="4974521" cy="34790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A89601D-FAF2-D941-8AD6-663468F8A367}"/>
              </a:ext>
            </a:extLst>
          </p:cNvPr>
          <p:cNvSpPr txBox="1"/>
          <p:nvPr/>
        </p:nvSpPr>
        <p:spPr>
          <a:xfrm>
            <a:off x="294894" y="6470230"/>
            <a:ext cx="1524776" cy="215444"/>
          </a:xfrm>
          <a:prstGeom prst="rect">
            <a:avLst/>
          </a:prstGeom>
          <a:noFill/>
        </p:spPr>
        <p:txBody>
          <a:bodyPr wrap="none" rtlCol="0">
            <a:spAutoFit/>
          </a:bodyPr>
          <a:lstStyle/>
          <a:p>
            <a:r>
              <a:rPr lang="en-US" sz="800" dirty="0">
                <a:solidFill>
                  <a:schemeClr val="bg1"/>
                </a:solidFill>
              </a:rPr>
              <a:t>padersophia.Worldpress.com</a:t>
            </a:r>
          </a:p>
        </p:txBody>
      </p:sp>
    </p:spTree>
    <p:extLst>
      <p:ext uri="{BB962C8B-B14F-4D97-AF65-F5344CB8AC3E}">
        <p14:creationId xmlns:p14="http://schemas.microsoft.com/office/powerpoint/2010/main" val="12531701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07DC-5932-5942-A67B-D3971CAA9D25}"/>
              </a:ext>
            </a:extLst>
          </p:cNvPr>
          <p:cNvSpPr>
            <a:spLocks noGrp="1"/>
          </p:cNvSpPr>
          <p:nvPr>
            <p:ph type="title"/>
          </p:nvPr>
        </p:nvSpPr>
        <p:spPr/>
        <p:txBody>
          <a:bodyPr/>
          <a:lstStyle/>
          <a:p>
            <a:r>
              <a:rPr lang="en-US" dirty="0"/>
              <a:t>VSS:  Conclusions</a:t>
            </a:r>
          </a:p>
        </p:txBody>
      </p:sp>
      <p:sp>
        <p:nvSpPr>
          <p:cNvPr id="3" name="Content Placeholder 2">
            <a:extLst>
              <a:ext uri="{FF2B5EF4-FFF2-40B4-BE49-F238E27FC236}">
                <a16:creationId xmlns:a16="http://schemas.microsoft.com/office/drawing/2014/main" id="{5F2EA71B-2BAD-A847-A4E4-EEE7C74EF4A1}"/>
              </a:ext>
            </a:extLst>
          </p:cNvPr>
          <p:cNvSpPr>
            <a:spLocks noGrp="1"/>
          </p:cNvSpPr>
          <p:nvPr>
            <p:ph idx="1"/>
          </p:nvPr>
        </p:nvSpPr>
        <p:spPr>
          <a:xfrm>
            <a:off x="628650" y="1620567"/>
            <a:ext cx="7886700" cy="4689475"/>
          </a:xfrm>
        </p:spPr>
        <p:txBody>
          <a:bodyPr>
            <a:normAutofit/>
          </a:bodyPr>
          <a:lstStyle/>
          <a:p>
            <a:r>
              <a:rPr lang="en-US" sz="3500" dirty="0"/>
              <a:t>Criteria</a:t>
            </a:r>
          </a:p>
          <a:p>
            <a:pPr lvl="1"/>
            <a:r>
              <a:rPr lang="en-US" sz="3500" dirty="0"/>
              <a:t>Bilateral constant flickering tiny dots</a:t>
            </a:r>
          </a:p>
          <a:p>
            <a:pPr lvl="1"/>
            <a:r>
              <a:rPr lang="en-US" dirty="0"/>
              <a:t>2 of the following 4</a:t>
            </a:r>
          </a:p>
          <a:p>
            <a:pPr lvl="2"/>
            <a:r>
              <a:rPr lang="en-US" dirty="0"/>
              <a:t>Palinopsia </a:t>
            </a:r>
          </a:p>
          <a:p>
            <a:pPr lvl="2"/>
            <a:r>
              <a:rPr lang="en-US" dirty="0"/>
              <a:t>Enhanced entoptic phenomenon</a:t>
            </a:r>
          </a:p>
          <a:p>
            <a:pPr lvl="2"/>
            <a:r>
              <a:rPr lang="en-US" dirty="0"/>
              <a:t>Photophobia</a:t>
            </a:r>
          </a:p>
          <a:p>
            <a:pPr lvl="2"/>
            <a:r>
              <a:rPr lang="en-US" dirty="0"/>
              <a:t>Nyctalopia</a:t>
            </a:r>
          </a:p>
          <a:p>
            <a:pPr marL="0" indent="0">
              <a:buNone/>
            </a:pPr>
            <a:endParaRPr lang="en-US" sz="3500" dirty="0"/>
          </a:p>
        </p:txBody>
      </p:sp>
      <p:sp>
        <p:nvSpPr>
          <p:cNvPr id="4" name="Footer Placeholder 3">
            <a:extLst>
              <a:ext uri="{FF2B5EF4-FFF2-40B4-BE49-F238E27FC236}">
                <a16:creationId xmlns:a16="http://schemas.microsoft.com/office/drawing/2014/main" id="{FD54864B-FF72-B94C-A3FD-BDBC01575507}"/>
              </a:ext>
            </a:extLst>
          </p:cNvPr>
          <p:cNvSpPr>
            <a:spLocks noGrp="1"/>
          </p:cNvSpPr>
          <p:nvPr>
            <p:ph type="ftr" sz="quarter" idx="10"/>
          </p:nvPr>
        </p:nvSpPr>
        <p:spPr/>
        <p:txBody>
          <a:bodyPr/>
          <a:lstStyle/>
          <a:p>
            <a:r>
              <a:rPr lang="en-US" dirty="0"/>
              <a:t>Insert Unit Name Here &gt;&gt; Go to View &gt;&gt; Header/Footer</a:t>
            </a:r>
          </a:p>
        </p:txBody>
      </p:sp>
      <p:sp>
        <p:nvSpPr>
          <p:cNvPr id="5" name="TextBox 4">
            <a:extLst>
              <a:ext uri="{FF2B5EF4-FFF2-40B4-BE49-F238E27FC236}">
                <a16:creationId xmlns:a16="http://schemas.microsoft.com/office/drawing/2014/main" id="{5A89601D-FAF2-D941-8AD6-663468F8A367}"/>
              </a:ext>
            </a:extLst>
          </p:cNvPr>
          <p:cNvSpPr txBox="1"/>
          <p:nvPr/>
        </p:nvSpPr>
        <p:spPr>
          <a:xfrm>
            <a:off x="294894" y="6470230"/>
            <a:ext cx="1524776" cy="215444"/>
          </a:xfrm>
          <a:prstGeom prst="rect">
            <a:avLst/>
          </a:prstGeom>
          <a:noFill/>
        </p:spPr>
        <p:txBody>
          <a:bodyPr wrap="none" rtlCol="0">
            <a:spAutoFit/>
          </a:bodyPr>
          <a:lstStyle/>
          <a:p>
            <a:r>
              <a:rPr lang="en-US" sz="800" dirty="0">
                <a:solidFill>
                  <a:schemeClr val="bg1"/>
                </a:solidFill>
              </a:rPr>
              <a:t>padersophia.Worldpress.com</a:t>
            </a:r>
          </a:p>
        </p:txBody>
      </p:sp>
    </p:spTree>
    <p:extLst>
      <p:ext uri="{BB962C8B-B14F-4D97-AF65-F5344CB8AC3E}">
        <p14:creationId xmlns:p14="http://schemas.microsoft.com/office/powerpoint/2010/main" val="34929735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07DC-5932-5942-A67B-D3971CAA9D25}"/>
              </a:ext>
            </a:extLst>
          </p:cNvPr>
          <p:cNvSpPr>
            <a:spLocks noGrp="1"/>
          </p:cNvSpPr>
          <p:nvPr>
            <p:ph type="title"/>
          </p:nvPr>
        </p:nvSpPr>
        <p:spPr/>
        <p:txBody>
          <a:bodyPr/>
          <a:lstStyle/>
          <a:p>
            <a:r>
              <a:rPr lang="en-US" dirty="0"/>
              <a:t>VSS:  Conclusions</a:t>
            </a:r>
          </a:p>
        </p:txBody>
      </p:sp>
      <p:sp>
        <p:nvSpPr>
          <p:cNvPr id="3" name="Content Placeholder 2">
            <a:extLst>
              <a:ext uri="{FF2B5EF4-FFF2-40B4-BE49-F238E27FC236}">
                <a16:creationId xmlns:a16="http://schemas.microsoft.com/office/drawing/2014/main" id="{5F2EA71B-2BAD-A847-A4E4-EEE7C74EF4A1}"/>
              </a:ext>
            </a:extLst>
          </p:cNvPr>
          <p:cNvSpPr>
            <a:spLocks noGrp="1"/>
          </p:cNvSpPr>
          <p:nvPr>
            <p:ph idx="1"/>
          </p:nvPr>
        </p:nvSpPr>
        <p:spPr>
          <a:xfrm>
            <a:off x="628650" y="1702181"/>
            <a:ext cx="7886700" cy="4689475"/>
          </a:xfrm>
        </p:spPr>
        <p:txBody>
          <a:bodyPr>
            <a:normAutofit lnSpcReduction="10000"/>
          </a:bodyPr>
          <a:lstStyle/>
          <a:p>
            <a:r>
              <a:rPr lang="en-US" sz="2800" dirty="0"/>
              <a:t>DDX</a:t>
            </a:r>
          </a:p>
          <a:p>
            <a:endParaRPr lang="en-US" sz="2800" dirty="0"/>
          </a:p>
          <a:p>
            <a:endParaRPr lang="en-US" sz="2800" dirty="0"/>
          </a:p>
          <a:p>
            <a:endParaRPr lang="en-US" sz="2800" dirty="0"/>
          </a:p>
          <a:p>
            <a:r>
              <a:rPr lang="en-US" sz="2800" dirty="0"/>
              <a:t>Treatment</a:t>
            </a:r>
          </a:p>
          <a:p>
            <a:pPr lvl="1"/>
            <a:r>
              <a:rPr lang="en-US" sz="2800" dirty="0"/>
              <a:t>Reassurance</a:t>
            </a:r>
          </a:p>
          <a:p>
            <a:pPr lvl="1"/>
            <a:r>
              <a:rPr lang="en-US" sz="2800" dirty="0"/>
              <a:t>Education</a:t>
            </a:r>
          </a:p>
          <a:p>
            <a:pPr lvl="2"/>
            <a:r>
              <a:rPr lang="en-US" sz="2800" dirty="0"/>
              <a:t>Visualsnowinitiatives.org</a:t>
            </a:r>
          </a:p>
          <a:p>
            <a:pPr lvl="2"/>
            <a:r>
              <a:rPr lang="en-US" sz="2800" dirty="0"/>
              <a:t>Visionsimulations.com</a:t>
            </a:r>
          </a:p>
          <a:p>
            <a:pPr lvl="2"/>
            <a:r>
              <a:rPr lang="en-US" sz="2800" dirty="0"/>
              <a:t>Eyeonvision.org</a:t>
            </a:r>
          </a:p>
          <a:p>
            <a:pPr lvl="1"/>
            <a:endParaRPr lang="en-US" dirty="0"/>
          </a:p>
        </p:txBody>
      </p:sp>
      <p:sp>
        <p:nvSpPr>
          <p:cNvPr id="4" name="Footer Placeholder 3">
            <a:extLst>
              <a:ext uri="{FF2B5EF4-FFF2-40B4-BE49-F238E27FC236}">
                <a16:creationId xmlns:a16="http://schemas.microsoft.com/office/drawing/2014/main" id="{FD54864B-FF72-B94C-A3FD-BDBC01575507}"/>
              </a:ext>
            </a:extLst>
          </p:cNvPr>
          <p:cNvSpPr>
            <a:spLocks noGrp="1"/>
          </p:cNvSpPr>
          <p:nvPr>
            <p:ph type="ftr" sz="quarter" idx="10"/>
          </p:nvPr>
        </p:nvSpPr>
        <p:spPr/>
        <p:txBody>
          <a:bodyPr/>
          <a:lstStyle/>
          <a:p>
            <a:r>
              <a:rPr lang="en-US" dirty="0"/>
              <a:t>Insert Unit Name Here &gt;&gt; Go to View &gt;&gt; Header/Footer</a:t>
            </a:r>
          </a:p>
        </p:txBody>
      </p:sp>
      <p:graphicFrame>
        <p:nvGraphicFramePr>
          <p:cNvPr id="5" name="Table 6">
            <a:extLst>
              <a:ext uri="{FF2B5EF4-FFF2-40B4-BE49-F238E27FC236}">
                <a16:creationId xmlns:a16="http://schemas.microsoft.com/office/drawing/2014/main" id="{E235DA9F-D523-A1E5-5C7D-4D0DBF609534}"/>
              </a:ext>
            </a:extLst>
          </p:cNvPr>
          <p:cNvGraphicFramePr>
            <a:graphicFrameLocks noGrp="1"/>
          </p:cNvGraphicFramePr>
          <p:nvPr>
            <p:extLst>
              <p:ext uri="{D42A27DB-BD31-4B8C-83A1-F6EECF244321}">
                <p14:modId xmlns:p14="http://schemas.microsoft.com/office/powerpoint/2010/main" val="1640068919"/>
              </p:ext>
            </p:extLst>
          </p:nvPr>
        </p:nvGraphicFramePr>
        <p:xfrm>
          <a:off x="2761673" y="1702181"/>
          <a:ext cx="6197038" cy="2346960"/>
        </p:xfrm>
        <a:graphic>
          <a:graphicData uri="http://schemas.openxmlformats.org/drawingml/2006/table">
            <a:tbl>
              <a:tblPr firstRow="1" bandRow="1">
                <a:tableStyleId>{5C22544A-7EE6-4342-B048-85BDC9FD1C3A}</a:tableStyleId>
              </a:tblPr>
              <a:tblGrid>
                <a:gridCol w="3107908">
                  <a:extLst>
                    <a:ext uri="{9D8B030D-6E8A-4147-A177-3AD203B41FA5}">
                      <a16:colId xmlns:a16="http://schemas.microsoft.com/office/drawing/2014/main" val="2952517575"/>
                    </a:ext>
                  </a:extLst>
                </a:gridCol>
                <a:gridCol w="3089130">
                  <a:extLst>
                    <a:ext uri="{9D8B030D-6E8A-4147-A177-3AD203B41FA5}">
                      <a16:colId xmlns:a16="http://schemas.microsoft.com/office/drawing/2014/main" val="7441052"/>
                    </a:ext>
                  </a:extLst>
                </a:gridCol>
              </a:tblGrid>
              <a:tr h="428395">
                <a:tc>
                  <a:txBody>
                    <a:bodyPr/>
                    <a:lstStyle/>
                    <a:p>
                      <a:pPr algn="ctr"/>
                      <a:r>
                        <a:rPr lang="en-US" sz="2800" b="0" dirty="0">
                          <a:latin typeface="+mj-lt"/>
                        </a:rPr>
                        <a:t>Benign</a:t>
                      </a:r>
                    </a:p>
                  </a:txBody>
                  <a:tcPr>
                    <a:noFill/>
                  </a:tcPr>
                </a:tc>
                <a:tc>
                  <a:txBody>
                    <a:bodyPr/>
                    <a:lstStyle/>
                    <a:p>
                      <a:pPr algn="ctr"/>
                      <a:r>
                        <a:rPr lang="en-US" sz="2800" dirty="0">
                          <a:latin typeface="+mj-lt"/>
                        </a:rPr>
                        <a:t>Not-so-benign</a:t>
                      </a:r>
                    </a:p>
                  </a:txBody>
                  <a:tcPr>
                    <a:noFill/>
                  </a:tcPr>
                </a:tc>
                <a:extLst>
                  <a:ext uri="{0D108BD9-81ED-4DB2-BD59-A6C34878D82A}">
                    <a16:rowId xmlns:a16="http://schemas.microsoft.com/office/drawing/2014/main" val="1429027455"/>
                  </a:ext>
                </a:extLst>
              </a:tr>
              <a:tr h="428395">
                <a:tc>
                  <a:txBody>
                    <a:bodyPr/>
                    <a:lstStyle/>
                    <a:p>
                      <a:pPr algn="ctr"/>
                      <a:r>
                        <a:rPr lang="en-US" sz="2400" dirty="0">
                          <a:solidFill>
                            <a:schemeClr val="bg1"/>
                          </a:solidFill>
                          <a:latin typeface="+mj-lt"/>
                        </a:rPr>
                        <a:t>Entoptic Phenomenon</a:t>
                      </a:r>
                    </a:p>
                  </a:txBody>
                  <a:tcPr>
                    <a:noFill/>
                  </a:tcPr>
                </a:tc>
                <a:tc>
                  <a:txBody>
                    <a:bodyPr/>
                    <a:lstStyle/>
                    <a:p>
                      <a:pPr algn="ctr"/>
                      <a:r>
                        <a:rPr lang="en-US" sz="2400" dirty="0">
                          <a:solidFill>
                            <a:schemeClr val="bg1"/>
                          </a:solidFill>
                          <a:latin typeface="+mj-lt"/>
                        </a:rPr>
                        <a:t>Migraine</a:t>
                      </a:r>
                    </a:p>
                  </a:txBody>
                  <a:tcPr>
                    <a:noFill/>
                  </a:tcPr>
                </a:tc>
                <a:extLst>
                  <a:ext uri="{0D108BD9-81ED-4DB2-BD59-A6C34878D82A}">
                    <a16:rowId xmlns:a16="http://schemas.microsoft.com/office/drawing/2014/main" val="3699931986"/>
                  </a:ext>
                </a:extLst>
              </a:tr>
              <a:tr h="428395">
                <a:tc>
                  <a:txBody>
                    <a:bodyPr/>
                    <a:lstStyle/>
                    <a:p>
                      <a:pPr algn="ctr"/>
                      <a:r>
                        <a:rPr lang="en-US" sz="2400" dirty="0">
                          <a:solidFill>
                            <a:schemeClr val="bg1"/>
                          </a:solidFill>
                          <a:latin typeface="+mj-lt"/>
                        </a:rPr>
                        <a:t>Phosphenes</a:t>
                      </a:r>
                    </a:p>
                  </a:txBody>
                  <a:tcPr>
                    <a:noFill/>
                  </a:tcPr>
                </a:tc>
                <a:tc>
                  <a:txBody>
                    <a:bodyPr/>
                    <a:lstStyle/>
                    <a:p>
                      <a:pPr algn="ctr"/>
                      <a:r>
                        <a:rPr lang="en-US" sz="2400" dirty="0">
                          <a:solidFill>
                            <a:schemeClr val="bg1"/>
                          </a:solidFill>
                          <a:latin typeface="+mj-lt"/>
                        </a:rPr>
                        <a:t>Seizure</a:t>
                      </a:r>
                    </a:p>
                  </a:txBody>
                  <a:tcPr>
                    <a:noFill/>
                  </a:tcPr>
                </a:tc>
                <a:extLst>
                  <a:ext uri="{0D108BD9-81ED-4DB2-BD59-A6C34878D82A}">
                    <a16:rowId xmlns:a16="http://schemas.microsoft.com/office/drawing/2014/main" val="1975301764"/>
                  </a:ext>
                </a:extLst>
              </a:tr>
              <a:tr h="428395">
                <a:tc>
                  <a:txBody>
                    <a:bodyPr/>
                    <a:lstStyle/>
                    <a:p>
                      <a:pPr algn="ctr"/>
                      <a:endParaRPr lang="en-US" sz="2400" dirty="0">
                        <a:solidFill>
                          <a:schemeClr val="bg1"/>
                        </a:solidFill>
                        <a:latin typeface="+mj-lt"/>
                      </a:endParaRPr>
                    </a:p>
                  </a:txBody>
                  <a:tcPr>
                    <a:noFill/>
                  </a:tcPr>
                </a:tc>
                <a:tc>
                  <a:txBody>
                    <a:bodyPr/>
                    <a:lstStyle/>
                    <a:p>
                      <a:pPr algn="ctr"/>
                      <a:r>
                        <a:rPr lang="en-US" sz="2400" dirty="0">
                          <a:solidFill>
                            <a:schemeClr val="bg1"/>
                          </a:solidFill>
                          <a:latin typeface="+mj-lt"/>
                        </a:rPr>
                        <a:t>Paraneoplastic/AIR</a:t>
                      </a:r>
                    </a:p>
                  </a:txBody>
                  <a:tcPr>
                    <a:noFill/>
                  </a:tcPr>
                </a:tc>
                <a:extLst>
                  <a:ext uri="{0D108BD9-81ED-4DB2-BD59-A6C34878D82A}">
                    <a16:rowId xmlns:a16="http://schemas.microsoft.com/office/drawing/2014/main" val="559637509"/>
                  </a:ext>
                </a:extLst>
              </a:tr>
              <a:tr h="428395">
                <a:tc>
                  <a:txBody>
                    <a:bodyPr/>
                    <a:lstStyle/>
                    <a:p>
                      <a:pPr algn="ctr"/>
                      <a:endParaRPr lang="en-US" sz="2400" dirty="0">
                        <a:solidFill>
                          <a:schemeClr val="bg1"/>
                        </a:solidFill>
                        <a:latin typeface="+mj-lt"/>
                      </a:endParaRPr>
                    </a:p>
                  </a:txBody>
                  <a:tcPr>
                    <a:noFill/>
                  </a:tcPr>
                </a:tc>
                <a:tc>
                  <a:txBody>
                    <a:bodyPr/>
                    <a:lstStyle/>
                    <a:p>
                      <a:pPr algn="ctr"/>
                      <a:r>
                        <a:rPr lang="en-US" sz="2400" dirty="0">
                          <a:solidFill>
                            <a:schemeClr val="bg1"/>
                          </a:solidFill>
                          <a:latin typeface="+mj-lt"/>
                        </a:rPr>
                        <a:t>White dot syndrome</a:t>
                      </a:r>
                    </a:p>
                  </a:txBody>
                  <a:tcPr>
                    <a:noFill/>
                  </a:tcPr>
                </a:tc>
                <a:extLst>
                  <a:ext uri="{0D108BD9-81ED-4DB2-BD59-A6C34878D82A}">
                    <a16:rowId xmlns:a16="http://schemas.microsoft.com/office/drawing/2014/main" val="1758687599"/>
                  </a:ext>
                </a:extLst>
              </a:tr>
            </a:tbl>
          </a:graphicData>
        </a:graphic>
      </p:graphicFrame>
    </p:spTree>
    <p:extLst>
      <p:ext uri="{BB962C8B-B14F-4D97-AF65-F5344CB8AC3E}">
        <p14:creationId xmlns:p14="http://schemas.microsoft.com/office/powerpoint/2010/main" val="3461532368"/>
      </p:ext>
    </p:extLst>
  </p:cSld>
  <p:clrMapOvr>
    <a:masterClrMapping/>
  </p:clrMapOvr>
</p:sld>
</file>

<file path=ppt/theme/theme1.xml><?xml version="1.0" encoding="utf-8"?>
<a:theme xmlns:a="http://schemas.openxmlformats.org/drawingml/2006/main" name="University of Iowa">
  <a:themeElements>
    <a:clrScheme name="University of Iowa Master">
      <a:dk1>
        <a:srgbClr val="000000"/>
      </a:dk1>
      <a:lt1>
        <a:srgbClr val="FFFFFF"/>
      </a:lt1>
      <a:dk2>
        <a:srgbClr val="9E9F9E"/>
      </a:dk2>
      <a:lt2>
        <a:srgbClr val="FFFFFF"/>
      </a:lt2>
      <a:accent1>
        <a:srgbClr val="FFCD00"/>
      </a:accent1>
      <a:accent2>
        <a:srgbClr val="000000"/>
      </a:accent2>
      <a:accent3>
        <a:srgbClr val="A5A5A5"/>
      </a:accent3>
      <a:accent4>
        <a:srgbClr val="CACBCA"/>
      </a:accent4>
      <a:accent5>
        <a:srgbClr val="767776"/>
      </a:accent5>
      <a:accent6>
        <a:srgbClr val="378093"/>
      </a:accent6>
      <a:hlink>
        <a:srgbClr val="378093"/>
      </a:hlink>
      <a:folHlink>
        <a:srgbClr val="9E9F9E"/>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isual snow syndrome" id="{36932417-BE15-294E-930E-B1ABDD814A91}" vid="{153C3CD0-8284-CF46-9D7C-293F88D432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31976</TotalTime>
  <Words>3035</Words>
  <Application>Microsoft Office PowerPoint</Application>
  <PresentationFormat>On-screen Show (4:3)</PresentationFormat>
  <Paragraphs>447</Paragraphs>
  <Slides>53</Slides>
  <Notes>38</Notes>
  <HiddenSlides>8</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ＭＳ Ｐゴシック</vt:lpstr>
      <vt:lpstr>STFangsong</vt:lpstr>
      <vt:lpstr>Arial</vt:lpstr>
      <vt:lpstr>Calibri</vt:lpstr>
      <vt:lpstr>Helvetica Neue</vt:lpstr>
      <vt:lpstr>msgothic</vt:lpstr>
      <vt:lpstr>Times New Roman</vt:lpstr>
      <vt:lpstr>University of Iowa</vt:lpstr>
      <vt:lpstr>PowerPoint Presentation</vt:lpstr>
      <vt:lpstr>Financial Disclosures</vt:lpstr>
      <vt:lpstr>Case presentation</vt:lpstr>
      <vt:lpstr>Case</vt:lpstr>
      <vt:lpstr>Case</vt:lpstr>
      <vt:lpstr>DDX:  Spots &amp; Dots</vt:lpstr>
      <vt:lpstr>Entoptic phenomenon</vt:lpstr>
      <vt:lpstr>PowerPoint Presentation</vt:lpstr>
      <vt:lpstr>Blue Field Entoptic Phenomenon</vt:lpstr>
      <vt:lpstr>Entopic Phenomenon: Phosphenes</vt:lpstr>
      <vt:lpstr>DDX:  Spots &amp; Dots</vt:lpstr>
      <vt:lpstr>Migraine Visual Aura</vt:lpstr>
      <vt:lpstr>Migraine Visual Aura</vt:lpstr>
      <vt:lpstr>Occipital lobe epilepsy/lesion</vt:lpstr>
      <vt:lpstr>Paraneoplastic/AI retinopathy</vt:lpstr>
      <vt:lpstr>Paraneoplastic retinopathy:  e.g.,  cancer associated retinopathy</vt:lpstr>
      <vt:lpstr>White Dot Syndromes e.g., multiple evanescent white dot syndrome</vt:lpstr>
      <vt:lpstr>Visual Snow:  Aeropsia</vt:lpstr>
      <vt:lpstr>Visual Snow:  Who Knows About It?</vt:lpstr>
      <vt:lpstr>Visual Snow</vt:lpstr>
      <vt:lpstr>Visual Snow</vt:lpstr>
      <vt:lpstr>Visual Snow</vt:lpstr>
      <vt:lpstr>PowerPoint Presentation</vt:lpstr>
      <vt:lpstr>Symptoms of Visual Snow</vt:lpstr>
      <vt:lpstr>Visual Snow:  many names</vt:lpstr>
      <vt:lpstr>Persistent Aura w/o Infarction</vt:lpstr>
      <vt:lpstr>Primary Persistent Visual Disturbance</vt:lpstr>
      <vt:lpstr>Visual Snow</vt:lpstr>
      <vt:lpstr>Visual Snow Syndrome:  Criteria</vt:lpstr>
      <vt:lpstr>VSS:  Criteria</vt:lpstr>
      <vt:lpstr>Palinopsia</vt:lpstr>
      <vt:lpstr>Palinopsia</vt:lpstr>
      <vt:lpstr>VSS:  Criteria</vt:lpstr>
      <vt:lpstr>VSS</vt:lpstr>
      <vt:lpstr>Visual Snow</vt:lpstr>
      <vt:lpstr>VSS:  Demographics</vt:lpstr>
      <vt:lpstr>VSS:  Comorbidities</vt:lpstr>
      <vt:lpstr>VSS:  Testing normal</vt:lpstr>
      <vt:lpstr>VSS:  Pathophysiology</vt:lpstr>
      <vt:lpstr>VSS:  Pathophysiology</vt:lpstr>
      <vt:lpstr>VSS:  Pathophysiology</vt:lpstr>
      <vt:lpstr>VSS: Pathophysiology</vt:lpstr>
      <vt:lpstr>VSS:  Pathophysiology</vt:lpstr>
      <vt:lpstr>VSS:  Pathophysiology</vt:lpstr>
      <vt:lpstr>VSS:  Pathophysiology</vt:lpstr>
      <vt:lpstr>VSS:  Pathophysiology</vt:lpstr>
      <vt:lpstr>VSS:  Treatment</vt:lpstr>
      <vt:lpstr>VSS:  Treatment</vt:lpstr>
      <vt:lpstr>Prognosis</vt:lpstr>
      <vt:lpstr>VSS:  Over the years experience</vt:lpstr>
      <vt:lpstr>VSS:  Conclusions</vt:lpstr>
      <vt:lpstr>VSS:  Conclusions</vt:lpstr>
      <vt:lpstr>VSS:  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Corliss, Jessica A</dc:creator>
  <cp:lastModifiedBy>Regan Patterson</cp:lastModifiedBy>
  <cp:revision>260</cp:revision>
  <dcterms:created xsi:type="dcterms:W3CDTF">2018-08-31T15:11:34Z</dcterms:created>
  <dcterms:modified xsi:type="dcterms:W3CDTF">2023-07-18T19:57:26Z</dcterms:modified>
</cp:coreProperties>
</file>