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m4v"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2" r:id="rId1"/>
  </p:sldMasterIdLst>
  <p:notesMasterIdLst>
    <p:notesMasterId r:id="rId36"/>
  </p:notesMasterIdLst>
  <p:sldIdLst>
    <p:sldId id="256" r:id="rId2"/>
    <p:sldId id="307" r:id="rId3"/>
    <p:sldId id="260" r:id="rId4"/>
    <p:sldId id="301" r:id="rId5"/>
    <p:sldId id="326" r:id="rId6"/>
    <p:sldId id="328" r:id="rId7"/>
    <p:sldId id="327" r:id="rId8"/>
    <p:sldId id="693" r:id="rId9"/>
    <p:sldId id="694" r:id="rId10"/>
    <p:sldId id="1436" r:id="rId11"/>
    <p:sldId id="1437" r:id="rId12"/>
    <p:sldId id="698" r:id="rId13"/>
    <p:sldId id="696" r:id="rId14"/>
    <p:sldId id="701" r:id="rId15"/>
    <p:sldId id="355" r:id="rId16"/>
    <p:sldId id="380" r:id="rId17"/>
    <p:sldId id="315" r:id="rId18"/>
    <p:sldId id="290" r:id="rId19"/>
    <p:sldId id="288" r:id="rId20"/>
    <p:sldId id="294" r:id="rId21"/>
    <p:sldId id="699" r:id="rId22"/>
    <p:sldId id="1333" r:id="rId23"/>
    <p:sldId id="1334" r:id="rId24"/>
    <p:sldId id="1387" r:id="rId25"/>
    <p:sldId id="1398" r:id="rId26"/>
    <p:sldId id="703" r:id="rId27"/>
    <p:sldId id="1435" r:id="rId28"/>
    <p:sldId id="1439" r:id="rId29"/>
    <p:sldId id="1438" r:id="rId30"/>
    <p:sldId id="318" r:id="rId31"/>
    <p:sldId id="324" r:id="rId32"/>
    <p:sldId id="1434" r:id="rId33"/>
    <p:sldId id="702" r:id="rId34"/>
    <p:sldId id="308" r:id="rId3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31" autoAdjust="0"/>
    <p:restoredTop sz="73743" autoAdjust="0"/>
  </p:normalViewPr>
  <p:slideViewPr>
    <p:cSldViewPr snapToGrid="0" snapToObjects="1">
      <p:cViewPr varScale="1">
        <p:scale>
          <a:sx n="84" d="100"/>
          <a:sy n="84" d="100"/>
        </p:scale>
        <p:origin x="1190" y="72"/>
      </p:cViewPr>
      <p:guideLst>
        <p:guide orient="horz" pos="1620"/>
        <p:guide pos="2880"/>
      </p:guideLst>
    </p:cSldViewPr>
  </p:slideViewPr>
  <p:outlineViewPr>
    <p:cViewPr>
      <p:scale>
        <a:sx n="33" d="100"/>
        <a:sy n="33" d="100"/>
      </p:scale>
      <p:origin x="0" y="55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3.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B1E13F-5901-424B-B575-5B518DF8D0EC}"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40719A6A-1167-4E9A-9786-3D2660F418EE}">
      <dgm:prSet/>
      <dgm:spPr/>
      <dgm:t>
        <a:bodyPr/>
        <a:lstStyle/>
        <a:p>
          <a:r>
            <a:rPr lang="en-US" dirty="0"/>
            <a:t>Eye health is essential to achieve the WHO Sustainable Development Goals; </a:t>
          </a:r>
        </a:p>
      </dgm:t>
    </dgm:pt>
    <dgm:pt modelId="{B524C0F4-0B03-4615-AA5A-EDFB463A39BE}" type="parTrans" cxnId="{6C34F6D7-DEB1-40C0-9D1E-850170C87927}">
      <dgm:prSet/>
      <dgm:spPr/>
      <dgm:t>
        <a:bodyPr/>
        <a:lstStyle/>
        <a:p>
          <a:endParaRPr lang="en-US"/>
        </a:p>
      </dgm:t>
    </dgm:pt>
    <dgm:pt modelId="{C260B961-C18D-4322-B43F-8EF266BCC31A}" type="sibTrans" cxnId="{6C34F6D7-DEB1-40C0-9D1E-850170C87927}">
      <dgm:prSet/>
      <dgm:spPr/>
      <dgm:t>
        <a:bodyPr/>
        <a:lstStyle/>
        <a:p>
          <a:endParaRPr lang="en-US"/>
        </a:p>
      </dgm:t>
    </dgm:pt>
    <dgm:pt modelId="{ADBB1710-7191-4E3A-944F-D700BC238A7A}">
      <dgm:prSet/>
      <dgm:spPr/>
      <dgm:t>
        <a:bodyPr/>
        <a:lstStyle/>
        <a:p>
          <a:r>
            <a:rPr lang="en-US" dirty="0"/>
            <a:t>Almost everyone will experience impaired vision or an eye condition during their lifetime and require eye care services; urgent action is necessary to meet the rapidly growing eye health need</a:t>
          </a:r>
        </a:p>
      </dgm:t>
    </dgm:pt>
    <dgm:pt modelId="{263E59A1-E31E-4EEF-BE24-71D7C5C2E45A}" type="parTrans" cxnId="{5F5FE42F-1005-4D45-9FB8-CF06484C372A}">
      <dgm:prSet/>
      <dgm:spPr/>
      <dgm:t>
        <a:bodyPr/>
        <a:lstStyle/>
        <a:p>
          <a:endParaRPr lang="en-US"/>
        </a:p>
      </dgm:t>
    </dgm:pt>
    <dgm:pt modelId="{82F585C7-3E61-47B2-9147-57BC459F7FE6}" type="sibTrans" cxnId="{5F5FE42F-1005-4D45-9FB8-CF06484C372A}">
      <dgm:prSet/>
      <dgm:spPr/>
      <dgm:t>
        <a:bodyPr/>
        <a:lstStyle/>
        <a:p>
          <a:endParaRPr lang="en-US"/>
        </a:p>
      </dgm:t>
    </dgm:pt>
    <dgm:pt modelId="{C176F2A3-8113-4B90-A5AC-ACE58DD0A6C8}">
      <dgm:prSet/>
      <dgm:spPr/>
      <dgm:t>
        <a:bodyPr/>
        <a:lstStyle/>
        <a:p>
          <a:r>
            <a:rPr lang="en-US" dirty="0"/>
            <a:t>High quality eye health services are not universally delivered; concerted action is needed to improve quality and outcomes, providing effective, efficient, safe, timely, equitable, and people-centered care</a:t>
          </a:r>
        </a:p>
      </dgm:t>
    </dgm:pt>
    <dgm:pt modelId="{1845BCB0-D1B9-4EF6-B410-B71D68393D88}" type="parTrans" cxnId="{672FD506-C9BE-4A4B-A2F4-08EAEC8D750D}">
      <dgm:prSet/>
      <dgm:spPr/>
      <dgm:t>
        <a:bodyPr/>
        <a:lstStyle/>
        <a:p>
          <a:endParaRPr lang="en-US"/>
        </a:p>
      </dgm:t>
    </dgm:pt>
    <dgm:pt modelId="{316798F1-0565-4AED-925F-238892228A4B}" type="sibTrans" cxnId="{672FD506-C9BE-4A4B-A2F4-08EAEC8D750D}">
      <dgm:prSet/>
      <dgm:spPr/>
      <dgm:t>
        <a:bodyPr/>
        <a:lstStyle/>
        <a:p>
          <a:endParaRPr lang="en-US"/>
        </a:p>
      </dgm:t>
    </dgm:pt>
    <dgm:pt modelId="{BF27FCB2-CE27-4131-AB2F-3B42EEF66CFE}">
      <dgm:prSet/>
      <dgm:spPr/>
      <dgm:t>
        <a:bodyPr/>
        <a:lstStyle/>
        <a:p>
          <a:r>
            <a:rPr lang="en-US" dirty="0"/>
            <a:t>Highly cost-effective vision-restoring interventions offer enormous potential to improve the economic outlook of individuals and nations; a major scale up of financial investment in eye health is required</a:t>
          </a:r>
        </a:p>
      </dgm:t>
    </dgm:pt>
    <dgm:pt modelId="{83D788C5-DC40-434D-B28F-F8D98D039CAA}" type="parTrans" cxnId="{5093905D-5006-474D-8006-F72B0C82472D}">
      <dgm:prSet/>
      <dgm:spPr/>
      <dgm:t>
        <a:bodyPr/>
        <a:lstStyle/>
        <a:p>
          <a:endParaRPr lang="en-US"/>
        </a:p>
      </dgm:t>
    </dgm:pt>
    <dgm:pt modelId="{B1FF3189-1F90-452F-8B2C-F31E1FC626E2}" type="sibTrans" cxnId="{5093905D-5006-474D-8006-F72B0C82472D}">
      <dgm:prSet/>
      <dgm:spPr/>
      <dgm:t>
        <a:bodyPr/>
        <a:lstStyle/>
        <a:p>
          <a:endParaRPr lang="en-US"/>
        </a:p>
      </dgm:t>
    </dgm:pt>
    <dgm:pt modelId="{B593EC69-47C7-0147-8128-29366AD10806}" type="pres">
      <dgm:prSet presAssocID="{94B1E13F-5901-424B-B575-5B518DF8D0EC}" presName="diagram" presStyleCnt="0">
        <dgm:presLayoutVars>
          <dgm:dir/>
          <dgm:resizeHandles val="exact"/>
        </dgm:presLayoutVars>
      </dgm:prSet>
      <dgm:spPr/>
    </dgm:pt>
    <dgm:pt modelId="{7D3B2C82-4DF7-8849-A4B4-0D87EE83AB02}" type="pres">
      <dgm:prSet presAssocID="{40719A6A-1167-4E9A-9786-3D2660F418EE}" presName="node" presStyleLbl="node1" presStyleIdx="0" presStyleCnt="4">
        <dgm:presLayoutVars>
          <dgm:bulletEnabled val="1"/>
        </dgm:presLayoutVars>
      </dgm:prSet>
      <dgm:spPr/>
    </dgm:pt>
    <dgm:pt modelId="{C96424AB-D0FC-6C49-AEAD-C7A9878FA42F}" type="pres">
      <dgm:prSet presAssocID="{C260B961-C18D-4322-B43F-8EF266BCC31A}" presName="sibTrans" presStyleCnt="0"/>
      <dgm:spPr/>
    </dgm:pt>
    <dgm:pt modelId="{FFCE908E-1A2F-914A-8BC2-243253A89EC0}" type="pres">
      <dgm:prSet presAssocID="{ADBB1710-7191-4E3A-944F-D700BC238A7A}" presName="node" presStyleLbl="node1" presStyleIdx="1" presStyleCnt="4">
        <dgm:presLayoutVars>
          <dgm:bulletEnabled val="1"/>
        </dgm:presLayoutVars>
      </dgm:prSet>
      <dgm:spPr/>
    </dgm:pt>
    <dgm:pt modelId="{4C508FCD-3BE9-294D-98F1-00028D351C38}" type="pres">
      <dgm:prSet presAssocID="{82F585C7-3E61-47B2-9147-57BC459F7FE6}" presName="sibTrans" presStyleCnt="0"/>
      <dgm:spPr/>
    </dgm:pt>
    <dgm:pt modelId="{497CF66A-4201-0A4E-A0BD-AAFA33ED62E2}" type="pres">
      <dgm:prSet presAssocID="{C176F2A3-8113-4B90-A5AC-ACE58DD0A6C8}" presName="node" presStyleLbl="node1" presStyleIdx="2" presStyleCnt="4">
        <dgm:presLayoutVars>
          <dgm:bulletEnabled val="1"/>
        </dgm:presLayoutVars>
      </dgm:prSet>
      <dgm:spPr/>
    </dgm:pt>
    <dgm:pt modelId="{42FA64C9-4C13-C247-B7EF-447F0147E158}" type="pres">
      <dgm:prSet presAssocID="{316798F1-0565-4AED-925F-238892228A4B}" presName="sibTrans" presStyleCnt="0"/>
      <dgm:spPr/>
    </dgm:pt>
    <dgm:pt modelId="{0A9D809E-3846-7E42-8086-D81F6F6C854E}" type="pres">
      <dgm:prSet presAssocID="{BF27FCB2-CE27-4131-AB2F-3B42EEF66CFE}" presName="node" presStyleLbl="node1" presStyleIdx="3" presStyleCnt="4">
        <dgm:presLayoutVars>
          <dgm:bulletEnabled val="1"/>
        </dgm:presLayoutVars>
      </dgm:prSet>
      <dgm:spPr/>
    </dgm:pt>
  </dgm:ptLst>
  <dgm:cxnLst>
    <dgm:cxn modelId="{DFB64600-1442-914C-8AB2-03DFAC9E09B6}" type="presOf" srcId="{C176F2A3-8113-4B90-A5AC-ACE58DD0A6C8}" destId="{497CF66A-4201-0A4E-A0BD-AAFA33ED62E2}" srcOrd="0" destOrd="0" presId="urn:microsoft.com/office/officeart/2005/8/layout/default"/>
    <dgm:cxn modelId="{672FD506-C9BE-4A4B-A2F4-08EAEC8D750D}" srcId="{94B1E13F-5901-424B-B575-5B518DF8D0EC}" destId="{C176F2A3-8113-4B90-A5AC-ACE58DD0A6C8}" srcOrd="2" destOrd="0" parTransId="{1845BCB0-D1B9-4EF6-B410-B71D68393D88}" sibTransId="{316798F1-0565-4AED-925F-238892228A4B}"/>
    <dgm:cxn modelId="{5F5FE42F-1005-4D45-9FB8-CF06484C372A}" srcId="{94B1E13F-5901-424B-B575-5B518DF8D0EC}" destId="{ADBB1710-7191-4E3A-944F-D700BC238A7A}" srcOrd="1" destOrd="0" parTransId="{263E59A1-E31E-4EEF-BE24-71D7C5C2E45A}" sibTransId="{82F585C7-3E61-47B2-9147-57BC459F7FE6}"/>
    <dgm:cxn modelId="{4B153837-F4BB-BD4C-B86F-9A7A046F3C08}" type="presOf" srcId="{ADBB1710-7191-4E3A-944F-D700BC238A7A}" destId="{FFCE908E-1A2F-914A-8BC2-243253A89EC0}" srcOrd="0" destOrd="0" presId="urn:microsoft.com/office/officeart/2005/8/layout/default"/>
    <dgm:cxn modelId="{5093905D-5006-474D-8006-F72B0C82472D}" srcId="{94B1E13F-5901-424B-B575-5B518DF8D0EC}" destId="{BF27FCB2-CE27-4131-AB2F-3B42EEF66CFE}" srcOrd="3" destOrd="0" parTransId="{83D788C5-DC40-434D-B28F-F8D98D039CAA}" sibTransId="{B1FF3189-1F90-452F-8B2C-F31E1FC626E2}"/>
    <dgm:cxn modelId="{E0B3257A-F2EA-8D41-9B9D-863B9384CEF7}" type="presOf" srcId="{BF27FCB2-CE27-4131-AB2F-3B42EEF66CFE}" destId="{0A9D809E-3846-7E42-8086-D81F6F6C854E}" srcOrd="0" destOrd="0" presId="urn:microsoft.com/office/officeart/2005/8/layout/default"/>
    <dgm:cxn modelId="{28B013C6-A39A-DF4C-A784-B53FB32DED0B}" type="presOf" srcId="{94B1E13F-5901-424B-B575-5B518DF8D0EC}" destId="{B593EC69-47C7-0147-8128-29366AD10806}" srcOrd="0" destOrd="0" presId="urn:microsoft.com/office/officeart/2005/8/layout/default"/>
    <dgm:cxn modelId="{6C34F6D7-DEB1-40C0-9D1E-850170C87927}" srcId="{94B1E13F-5901-424B-B575-5B518DF8D0EC}" destId="{40719A6A-1167-4E9A-9786-3D2660F418EE}" srcOrd="0" destOrd="0" parTransId="{B524C0F4-0B03-4615-AA5A-EDFB463A39BE}" sibTransId="{C260B961-C18D-4322-B43F-8EF266BCC31A}"/>
    <dgm:cxn modelId="{3EAD45E3-1D55-E841-9032-E3A815ED3A62}" type="presOf" srcId="{40719A6A-1167-4E9A-9786-3D2660F418EE}" destId="{7D3B2C82-4DF7-8849-A4B4-0D87EE83AB02}" srcOrd="0" destOrd="0" presId="urn:microsoft.com/office/officeart/2005/8/layout/default"/>
    <dgm:cxn modelId="{EC503C4E-2993-3C47-85A2-0B29A76D661A}" type="presParOf" srcId="{B593EC69-47C7-0147-8128-29366AD10806}" destId="{7D3B2C82-4DF7-8849-A4B4-0D87EE83AB02}" srcOrd="0" destOrd="0" presId="urn:microsoft.com/office/officeart/2005/8/layout/default"/>
    <dgm:cxn modelId="{C00C3B48-C685-D344-84F1-CDE70DB4E73D}" type="presParOf" srcId="{B593EC69-47C7-0147-8128-29366AD10806}" destId="{C96424AB-D0FC-6C49-AEAD-C7A9878FA42F}" srcOrd="1" destOrd="0" presId="urn:microsoft.com/office/officeart/2005/8/layout/default"/>
    <dgm:cxn modelId="{64CACACD-4A04-6748-BB13-D383480689E2}" type="presParOf" srcId="{B593EC69-47C7-0147-8128-29366AD10806}" destId="{FFCE908E-1A2F-914A-8BC2-243253A89EC0}" srcOrd="2" destOrd="0" presId="urn:microsoft.com/office/officeart/2005/8/layout/default"/>
    <dgm:cxn modelId="{44F111BA-CDBF-EE4D-A853-A6F24D9100C7}" type="presParOf" srcId="{B593EC69-47C7-0147-8128-29366AD10806}" destId="{4C508FCD-3BE9-294D-98F1-00028D351C38}" srcOrd="3" destOrd="0" presId="urn:microsoft.com/office/officeart/2005/8/layout/default"/>
    <dgm:cxn modelId="{D5062CC2-68E5-8F43-B387-C3839E8FCC04}" type="presParOf" srcId="{B593EC69-47C7-0147-8128-29366AD10806}" destId="{497CF66A-4201-0A4E-A0BD-AAFA33ED62E2}" srcOrd="4" destOrd="0" presId="urn:microsoft.com/office/officeart/2005/8/layout/default"/>
    <dgm:cxn modelId="{99E8539B-2D8D-C94E-8C1B-CB5563FB7651}" type="presParOf" srcId="{B593EC69-47C7-0147-8128-29366AD10806}" destId="{42FA64C9-4C13-C247-B7EF-447F0147E158}" srcOrd="5" destOrd="0" presId="urn:microsoft.com/office/officeart/2005/8/layout/default"/>
    <dgm:cxn modelId="{AE79F746-77C3-0640-9A9C-E825C2974509}" type="presParOf" srcId="{B593EC69-47C7-0147-8128-29366AD10806}" destId="{0A9D809E-3846-7E42-8086-D81F6F6C854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9161DD-443C-4CA0-A550-7439BE420BB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C7196A5-691D-41BC-9553-D683B4176D26}">
      <dgm:prSet/>
      <dgm:spPr/>
      <dgm:t>
        <a:bodyPr/>
        <a:lstStyle/>
        <a:p>
          <a:r>
            <a:rPr lang="en-US" dirty="0"/>
            <a:t>For 2020, we estimate that vision impairment resulted in $410·7 billion lost economic productivity; the full cost is most likely higher</a:t>
          </a:r>
        </a:p>
      </dgm:t>
    </dgm:pt>
    <dgm:pt modelId="{D764A604-546F-43FE-BF14-2D1BD54CBFC8}" type="parTrans" cxnId="{7A0C9DBA-4CD7-45FA-A8B2-CC5380CD6C04}">
      <dgm:prSet/>
      <dgm:spPr/>
      <dgm:t>
        <a:bodyPr/>
        <a:lstStyle/>
        <a:p>
          <a:endParaRPr lang="en-US"/>
        </a:p>
      </dgm:t>
    </dgm:pt>
    <dgm:pt modelId="{FD5ABEB5-8137-4A9C-9A09-4EB04634C178}" type="sibTrans" cxnId="{7A0C9DBA-4CD7-45FA-A8B2-CC5380CD6C04}">
      <dgm:prSet/>
      <dgm:spPr/>
      <dgm:t>
        <a:bodyPr/>
        <a:lstStyle/>
        <a:p>
          <a:endParaRPr lang="en-US"/>
        </a:p>
      </dgm:t>
    </dgm:pt>
    <dgm:pt modelId="{EB5028A7-8CD3-46AF-9BBD-4A1CD8DC90E4}">
      <dgm:prSet/>
      <dgm:spPr/>
      <dgm:t>
        <a:bodyPr/>
        <a:lstStyle/>
        <a:p>
          <a:r>
            <a:rPr lang="en-US" dirty="0"/>
            <a:t>Treatments for cataract and refractive error would meet more than 90% of unmet needs and are highly cost-effective</a:t>
          </a:r>
        </a:p>
      </dgm:t>
    </dgm:pt>
    <dgm:pt modelId="{D84BE6BE-6653-4EE3-ADAC-F880CB9C0C30}" type="parTrans" cxnId="{66612953-B8DD-49F2-BE14-1EEA256D8B02}">
      <dgm:prSet/>
      <dgm:spPr/>
      <dgm:t>
        <a:bodyPr/>
        <a:lstStyle/>
        <a:p>
          <a:endParaRPr lang="en-US"/>
        </a:p>
      </dgm:t>
    </dgm:pt>
    <dgm:pt modelId="{626A135B-97EC-44FA-90D3-ED3CB1D3D33B}" type="sibTrans" cxnId="{66612953-B8DD-49F2-BE14-1EEA256D8B02}">
      <dgm:prSet/>
      <dgm:spPr/>
      <dgm:t>
        <a:bodyPr/>
        <a:lstStyle/>
        <a:p>
          <a:endParaRPr lang="en-US"/>
        </a:p>
      </dgm:t>
    </dgm:pt>
    <dgm:pt modelId="{B5472369-264D-4374-83C6-E4475402AD77}">
      <dgm:prSet/>
      <dgm:spPr/>
      <dgm:t>
        <a:bodyPr/>
        <a:lstStyle/>
        <a:p>
          <a:r>
            <a:rPr lang="en-US" dirty="0"/>
            <a:t>Highly cost-effective vision-restoring interventions offer enormous potential to improve the economic outlook of individuals and nations; a major scale up of financial investment in eye health is required</a:t>
          </a:r>
        </a:p>
      </dgm:t>
    </dgm:pt>
    <dgm:pt modelId="{30E837DE-C515-40C0-9004-12FFA6C99FE8}" type="parTrans" cxnId="{D507B40F-B6D5-4B7E-ABC6-893E761090DA}">
      <dgm:prSet/>
      <dgm:spPr/>
      <dgm:t>
        <a:bodyPr/>
        <a:lstStyle/>
        <a:p>
          <a:endParaRPr lang="en-US"/>
        </a:p>
      </dgm:t>
    </dgm:pt>
    <dgm:pt modelId="{102A2B34-2E87-47F5-A90F-3EDDB0F678D1}" type="sibTrans" cxnId="{D507B40F-B6D5-4B7E-ABC6-893E761090DA}">
      <dgm:prSet/>
      <dgm:spPr/>
      <dgm:t>
        <a:bodyPr/>
        <a:lstStyle/>
        <a:p>
          <a:endParaRPr lang="en-US"/>
        </a:p>
      </dgm:t>
    </dgm:pt>
    <dgm:pt modelId="{16BE0F8F-E31C-0C4E-9613-A7230A703CF6}" type="pres">
      <dgm:prSet presAssocID="{D69161DD-443C-4CA0-A550-7439BE420BB6}" presName="linear" presStyleCnt="0">
        <dgm:presLayoutVars>
          <dgm:animLvl val="lvl"/>
          <dgm:resizeHandles val="exact"/>
        </dgm:presLayoutVars>
      </dgm:prSet>
      <dgm:spPr/>
    </dgm:pt>
    <dgm:pt modelId="{D6F7CE90-4B7A-CD41-84C0-A7F20E8835FC}" type="pres">
      <dgm:prSet presAssocID="{CC7196A5-691D-41BC-9553-D683B4176D26}" presName="parentText" presStyleLbl="node1" presStyleIdx="0" presStyleCnt="3">
        <dgm:presLayoutVars>
          <dgm:chMax val="0"/>
          <dgm:bulletEnabled val="1"/>
        </dgm:presLayoutVars>
      </dgm:prSet>
      <dgm:spPr/>
    </dgm:pt>
    <dgm:pt modelId="{210BD2DB-FF82-C649-80B1-FF9F37F127D4}" type="pres">
      <dgm:prSet presAssocID="{FD5ABEB5-8137-4A9C-9A09-4EB04634C178}" presName="spacer" presStyleCnt="0"/>
      <dgm:spPr/>
    </dgm:pt>
    <dgm:pt modelId="{DD176650-90F9-C245-91A9-2EC559E5BFC6}" type="pres">
      <dgm:prSet presAssocID="{EB5028A7-8CD3-46AF-9BBD-4A1CD8DC90E4}" presName="parentText" presStyleLbl="node1" presStyleIdx="1" presStyleCnt="3">
        <dgm:presLayoutVars>
          <dgm:chMax val="0"/>
          <dgm:bulletEnabled val="1"/>
        </dgm:presLayoutVars>
      </dgm:prSet>
      <dgm:spPr/>
    </dgm:pt>
    <dgm:pt modelId="{9CAF7A3B-1796-214F-B305-E5BAAC2D01B2}" type="pres">
      <dgm:prSet presAssocID="{626A135B-97EC-44FA-90D3-ED3CB1D3D33B}" presName="spacer" presStyleCnt="0"/>
      <dgm:spPr/>
    </dgm:pt>
    <dgm:pt modelId="{7D24CD1E-1DE2-9748-9650-27FDB7918092}" type="pres">
      <dgm:prSet presAssocID="{B5472369-264D-4374-83C6-E4475402AD77}" presName="parentText" presStyleLbl="node1" presStyleIdx="2" presStyleCnt="3">
        <dgm:presLayoutVars>
          <dgm:chMax val="0"/>
          <dgm:bulletEnabled val="1"/>
        </dgm:presLayoutVars>
      </dgm:prSet>
      <dgm:spPr/>
    </dgm:pt>
  </dgm:ptLst>
  <dgm:cxnLst>
    <dgm:cxn modelId="{D507B40F-B6D5-4B7E-ABC6-893E761090DA}" srcId="{D69161DD-443C-4CA0-A550-7439BE420BB6}" destId="{B5472369-264D-4374-83C6-E4475402AD77}" srcOrd="2" destOrd="0" parTransId="{30E837DE-C515-40C0-9004-12FFA6C99FE8}" sibTransId="{102A2B34-2E87-47F5-A90F-3EDDB0F678D1}"/>
    <dgm:cxn modelId="{66612953-B8DD-49F2-BE14-1EEA256D8B02}" srcId="{D69161DD-443C-4CA0-A550-7439BE420BB6}" destId="{EB5028A7-8CD3-46AF-9BBD-4A1CD8DC90E4}" srcOrd="1" destOrd="0" parTransId="{D84BE6BE-6653-4EE3-ADAC-F880CB9C0C30}" sibTransId="{626A135B-97EC-44FA-90D3-ED3CB1D3D33B}"/>
    <dgm:cxn modelId="{EC10C253-8B62-A043-9136-3074D4CF0BC8}" type="presOf" srcId="{B5472369-264D-4374-83C6-E4475402AD77}" destId="{7D24CD1E-1DE2-9748-9650-27FDB7918092}" srcOrd="0" destOrd="0" presId="urn:microsoft.com/office/officeart/2005/8/layout/vList2"/>
    <dgm:cxn modelId="{8E0ABE56-1919-F341-9337-6F653046CC28}" type="presOf" srcId="{CC7196A5-691D-41BC-9553-D683B4176D26}" destId="{D6F7CE90-4B7A-CD41-84C0-A7F20E8835FC}" srcOrd="0" destOrd="0" presId="urn:microsoft.com/office/officeart/2005/8/layout/vList2"/>
    <dgm:cxn modelId="{7A0C9DBA-4CD7-45FA-A8B2-CC5380CD6C04}" srcId="{D69161DD-443C-4CA0-A550-7439BE420BB6}" destId="{CC7196A5-691D-41BC-9553-D683B4176D26}" srcOrd="0" destOrd="0" parTransId="{D764A604-546F-43FE-BF14-2D1BD54CBFC8}" sibTransId="{FD5ABEB5-8137-4A9C-9A09-4EB04634C178}"/>
    <dgm:cxn modelId="{4B45A2EF-C63C-A443-A9A2-CB96049F6926}" type="presOf" srcId="{D69161DD-443C-4CA0-A550-7439BE420BB6}" destId="{16BE0F8F-E31C-0C4E-9613-A7230A703CF6}" srcOrd="0" destOrd="0" presId="urn:microsoft.com/office/officeart/2005/8/layout/vList2"/>
    <dgm:cxn modelId="{4D87D9F8-815F-AE47-A02E-9981E6AB7BDB}" type="presOf" srcId="{EB5028A7-8CD3-46AF-9BBD-4A1CD8DC90E4}" destId="{DD176650-90F9-C245-91A9-2EC559E5BFC6}" srcOrd="0" destOrd="0" presId="urn:microsoft.com/office/officeart/2005/8/layout/vList2"/>
    <dgm:cxn modelId="{93C3BA2F-72D7-6240-8548-CC43CBFF1C42}" type="presParOf" srcId="{16BE0F8F-E31C-0C4E-9613-A7230A703CF6}" destId="{D6F7CE90-4B7A-CD41-84C0-A7F20E8835FC}" srcOrd="0" destOrd="0" presId="urn:microsoft.com/office/officeart/2005/8/layout/vList2"/>
    <dgm:cxn modelId="{B2CA0B1A-D026-BA40-BC8C-D99845E0431B}" type="presParOf" srcId="{16BE0F8F-E31C-0C4E-9613-A7230A703CF6}" destId="{210BD2DB-FF82-C649-80B1-FF9F37F127D4}" srcOrd="1" destOrd="0" presId="urn:microsoft.com/office/officeart/2005/8/layout/vList2"/>
    <dgm:cxn modelId="{407DD232-5F92-F147-B0D5-934B95A7DE79}" type="presParOf" srcId="{16BE0F8F-E31C-0C4E-9613-A7230A703CF6}" destId="{DD176650-90F9-C245-91A9-2EC559E5BFC6}" srcOrd="2" destOrd="0" presId="urn:microsoft.com/office/officeart/2005/8/layout/vList2"/>
    <dgm:cxn modelId="{999BA6D4-8B10-3E47-87DB-01426A04369F}" type="presParOf" srcId="{16BE0F8F-E31C-0C4E-9613-A7230A703CF6}" destId="{9CAF7A3B-1796-214F-B305-E5BAAC2D01B2}" srcOrd="3" destOrd="0" presId="urn:microsoft.com/office/officeart/2005/8/layout/vList2"/>
    <dgm:cxn modelId="{A185F3A8-9A81-8140-9D09-B21991A914F0}" type="presParOf" srcId="{16BE0F8F-E31C-0C4E-9613-A7230A703CF6}" destId="{7D24CD1E-1DE2-9748-9650-27FDB791809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41A42F-F6CF-4DA6-935F-8EE76FF3D63F}"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EBB3BF22-8304-4897-ABA6-9B81CFA24142}">
      <dgm:prSet custT="1"/>
      <dgm:spPr/>
      <dgm:t>
        <a:bodyPr/>
        <a:lstStyle/>
        <a:p>
          <a:pPr>
            <a:lnSpc>
              <a:spcPct val="100000"/>
            </a:lnSpc>
          </a:pPr>
          <a:r>
            <a:rPr lang="en-US" sz="1200" dirty="0">
              <a:solidFill>
                <a:srgbClr val="FFFF00"/>
              </a:solidFill>
            </a:rPr>
            <a:t>Financial barriers to accessing eye care </a:t>
          </a:r>
          <a:r>
            <a:rPr lang="en-US" sz="1200" dirty="0"/>
            <a:t>leave many people behind; eye health needs to be included in national health financing to pool the risk</a:t>
          </a:r>
        </a:p>
      </dgm:t>
    </dgm:pt>
    <dgm:pt modelId="{17BC0066-5C52-4319-96BF-D3547F889567}" type="parTrans" cxnId="{0946A218-B5F0-4B10-BCBA-C4E455E10E36}">
      <dgm:prSet/>
      <dgm:spPr/>
      <dgm:t>
        <a:bodyPr/>
        <a:lstStyle/>
        <a:p>
          <a:endParaRPr lang="en-US"/>
        </a:p>
      </dgm:t>
    </dgm:pt>
    <dgm:pt modelId="{495840DF-9EAD-40D4-92D3-9C47627E2882}" type="sibTrans" cxnId="{0946A218-B5F0-4B10-BCBA-C4E455E10E36}">
      <dgm:prSet/>
      <dgm:spPr/>
      <dgm:t>
        <a:bodyPr/>
        <a:lstStyle/>
        <a:p>
          <a:pPr>
            <a:lnSpc>
              <a:spcPct val="100000"/>
            </a:lnSpc>
          </a:pPr>
          <a:endParaRPr lang="en-US"/>
        </a:p>
      </dgm:t>
    </dgm:pt>
    <dgm:pt modelId="{EF56ED1D-0A4A-41FC-8410-D1021F207987}">
      <dgm:prSet custT="1"/>
      <dgm:spPr/>
      <dgm:t>
        <a:bodyPr/>
        <a:lstStyle/>
        <a:p>
          <a:pPr>
            <a:lnSpc>
              <a:spcPct val="100000"/>
            </a:lnSpc>
          </a:pPr>
          <a:r>
            <a:rPr lang="en-US" sz="1200" dirty="0">
              <a:solidFill>
                <a:srgbClr val="FFFF00"/>
              </a:solidFill>
            </a:rPr>
            <a:t>Technology</a:t>
          </a:r>
          <a:r>
            <a:rPr lang="en-US" sz="1200" dirty="0"/>
            <a:t> and treatment developments offer new tools to improve eye health; thoughtful application is needed to maximize the potential to improve coverage, accessibility, quality, efficiency, and affordability</a:t>
          </a:r>
        </a:p>
      </dgm:t>
    </dgm:pt>
    <dgm:pt modelId="{995E4132-9621-4DD4-ADF6-727F17DBA441}" type="parTrans" cxnId="{24C27788-570A-4F14-AECD-AD3E88B63B66}">
      <dgm:prSet/>
      <dgm:spPr/>
      <dgm:t>
        <a:bodyPr/>
        <a:lstStyle/>
        <a:p>
          <a:endParaRPr lang="en-US"/>
        </a:p>
      </dgm:t>
    </dgm:pt>
    <dgm:pt modelId="{26ED695C-47A8-4FC6-943D-E51663FFF763}" type="sibTrans" cxnId="{24C27788-570A-4F14-AECD-AD3E88B63B66}">
      <dgm:prSet/>
      <dgm:spPr/>
      <dgm:t>
        <a:bodyPr/>
        <a:lstStyle/>
        <a:p>
          <a:pPr>
            <a:lnSpc>
              <a:spcPct val="100000"/>
            </a:lnSpc>
          </a:pPr>
          <a:endParaRPr lang="en-US"/>
        </a:p>
      </dgm:t>
    </dgm:pt>
    <dgm:pt modelId="{AB1A98ED-3FB8-464F-84F0-9F9D3784DAC5}">
      <dgm:prSet custT="1"/>
      <dgm:spPr/>
      <dgm:t>
        <a:bodyPr/>
        <a:lstStyle/>
        <a:p>
          <a:pPr>
            <a:lnSpc>
              <a:spcPct val="100000"/>
            </a:lnSpc>
          </a:pPr>
          <a:r>
            <a:rPr lang="en-US" sz="1200" dirty="0"/>
            <a:t>The eye health workforce is unable to meet population needs in many countries; major </a:t>
          </a:r>
          <a:r>
            <a:rPr lang="en-US" sz="1200" dirty="0">
              <a:solidFill>
                <a:srgbClr val="FFFF00"/>
              </a:solidFill>
            </a:rPr>
            <a:t>expansion in service capacity </a:t>
          </a:r>
          <a:r>
            <a:rPr lang="en-US" sz="1200" dirty="0"/>
            <a:t>is required</a:t>
          </a:r>
        </a:p>
      </dgm:t>
    </dgm:pt>
    <dgm:pt modelId="{E2ABB6FE-0C15-40D2-AF47-DDEA2A82E600}" type="parTrans" cxnId="{A65F2B9B-DFA3-4E67-99A7-FB126A6DAA39}">
      <dgm:prSet/>
      <dgm:spPr/>
      <dgm:t>
        <a:bodyPr/>
        <a:lstStyle/>
        <a:p>
          <a:endParaRPr lang="en-US"/>
        </a:p>
      </dgm:t>
    </dgm:pt>
    <dgm:pt modelId="{FEBFF434-0138-420E-A737-5E27E1687401}" type="sibTrans" cxnId="{A65F2B9B-DFA3-4E67-99A7-FB126A6DAA39}">
      <dgm:prSet/>
      <dgm:spPr/>
      <dgm:t>
        <a:bodyPr/>
        <a:lstStyle/>
        <a:p>
          <a:pPr>
            <a:lnSpc>
              <a:spcPct val="100000"/>
            </a:lnSpc>
          </a:pPr>
          <a:endParaRPr lang="en-US"/>
        </a:p>
      </dgm:t>
    </dgm:pt>
    <dgm:pt modelId="{67E8E940-FDA7-4469-BBB2-9D5D9763988F}">
      <dgm:prSet custT="1"/>
      <dgm:spPr/>
      <dgm:t>
        <a:bodyPr/>
        <a:lstStyle/>
        <a:p>
          <a:pPr>
            <a:lnSpc>
              <a:spcPct val="100000"/>
            </a:lnSpc>
          </a:pPr>
          <a:r>
            <a:rPr lang="en-US" sz="1200" dirty="0">
              <a:solidFill>
                <a:srgbClr val="FFFF00"/>
              </a:solidFill>
            </a:rPr>
            <a:t>Research</a:t>
          </a:r>
          <a:r>
            <a:rPr lang="en-US" sz="1200" dirty="0"/>
            <a:t> has been crucial to advances in understanding and treating eye disease; solution-focused, contextually relevant research is urgently needed to deliver innovative prevention and treatment strategies and inform implementation of eye health within universal health coverage</a:t>
          </a:r>
        </a:p>
      </dgm:t>
    </dgm:pt>
    <dgm:pt modelId="{E7697327-6F57-4490-AA43-C4CDF3AA908B}" type="parTrans" cxnId="{8804A405-4437-40D8-B630-46ABA657D1E7}">
      <dgm:prSet/>
      <dgm:spPr/>
      <dgm:t>
        <a:bodyPr/>
        <a:lstStyle/>
        <a:p>
          <a:endParaRPr lang="en-US"/>
        </a:p>
      </dgm:t>
    </dgm:pt>
    <dgm:pt modelId="{0E71CCAD-B7EF-44FB-A45F-2C37F618E73E}" type="sibTrans" cxnId="{8804A405-4437-40D8-B630-46ABA657D1E7}">
      <dgm:prSet/>
      <dgm:spPr/>
      <dgm:t>
        <a:bodyPr/>
        <a:lstStyle/>
        <a:p>
          <a:endParaRPr lang="en-US"/>
        </a:p>
      </dgm:t>
    </dgm:pt>
    <dgm:pt modelId="{BC80C030-EB34-40E0-93E4-40DD7088FDD4}" type="pres">
      <dgm:prSet presAssocID="{4441A42F-F6CF-4DA6-935F-8EE76FF3D63F}" presName="root" presStyleCnt="0">
        <dgm:presLayoutVars>
          <dgm:dir/>
          <dgm:resizeHandles val="exact"/>
        </dgm:presLayoutVars>
      </dgm:prSet>
      <dgm:spPr/>
    </dgm:pt>
    <dgm:pt modelId="{24F04222-C944-448D-9364-9DE867D1F23D}" type="pres">
      <dgm:prSet presAssocID="{4441A42F-F6CF-4DA6-935F-8EE76FF3D63F}" presName="container" presStyleCnt="0">
        <dgm:presLayoutVars>
          <dgm:dir/>
          <dgm:resizeHandles val="exact"/>
        </dgm:presLayoutVars>
      </dgm:prSet>
      <dgm:spPr/>
    </dgm:pt>
    <dgm:pt modelId="{505B4860-FC7A-4D69-9EA8-F8C58A89F356}" type="pres">
      <dgm:prSet presAssocID="{EBB3BF22-8304-4897-ABA6-9B81CFA24142}" presName="compNode" presStyleCnt="0"/>
      <dgm:spPr/>
    </dgm:pt>
    <dgm:pt modelId="{2638F42D-5900-4A6E-91BC-582A551AF68C}" type="pres">
      <dgm:prSet presAssocID="{EBB3BF22-8304-4897-ABA6-9B81CFA24142}" presName="iconBgRect" presStyleLbl="bgShp" presStyleIdx="0" presStyleCnt="4"/>
      <dgm:spPr/>
    </dgm:pt>
    <dgm:pt modelId="{305BC612-5AFA-4B28-B023-02D573102933}" type="pres">
      <dgm:prSet presAssocID="{EBB3BF22-8304-4897-ABA6-9B81CFA2414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llar with solid fill"/>
        </a:ext>
      </dgm:extLst>
    </dgm:pt>
    <dgm:pt modelId="{EE5285B5-9EA1-4673-A85E-E5298B40C73D}" type="pres">
      <dgm:prSet presAssocID="{EBB3BF22-8304-4897-ABA6-9B81CFA24142}" presName="spaceRect" presStyleCnt="0"/>
      <dgm:spPr/>
    </dgm:pt>
    <dgm:pt modelId="{E1CC8A4B-98FA-4CEA-914B-369B39AC7B1F}" type="pres">
      <dgm:prSet presAssocID="{EBB3BF22-8304-4897-ABA6-9B81CFA24142}" presName="textRect" presStyleLbl="revTx" presStyleIdx="0" presStyleCnt="4">
        <dgm:presLayoutVars>
          <dgm:chMax val="1"/>
          <dgm:chPref val="1"/>
        </dgm:presLayoutVars>
      </dgm:prSet>
      <dgm:spPr/>
    </dgm:pt>
    <dgm:pt modelId="{0A3F7709-D8D6-4045-8DD6-53C54E08D386}" type="pres">
      <dgm:prSet presAssocID="{495840DF-9EAD-40D4-92D3-9C47627E2882}" presName="sibTrans" presStyleLbl="sibTrans2D1" presStyleIdx="0" presStyleCnt="0"/>
      <dgm:spPr/>
    </dgm:pt>
    <dgm:pt modelId="{4084AFED-C538-49FC-BAA4-4F5DBFB9E5CD}" type="pres">
      <dgm:prSet presAssocID="{EF56ED1D-0A4A-41FC-8410-D1021F207987}" presName="compNode" presStyleCnt="0"/>
      <dgm:spPr/>
    </dgm:pt>
    <dgm:pt modelId="{CA11328B-57C6-48AA-BC66-F804668E487B}" type="pres">
      <dgm:prSet presAssocID="{EF56ED1D-0A4A-41FC-8410-D1021F207987}" presName="iconBgRect" presStyleLbl="bgShp" presStyleIdx="1" presStyleCnt="4"/>
      <dgm:spPr/>
    </dgm:pt>
    <dgm:pt modelId="{20B7FFFA-A85A-4157-8366-F8C4271E19FD}" type="pres">
      <dgm:prSet presAssocID="{EF56ED1D-0A4A-41FC-8410-D1021F207987}"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Eye with solid fill"/>
        </a:ext>
      </dgm:extLst>
    </dgm:pt>
    <dgm:pt modelId="{01701FBE-C60C-47C1-95DC-C8D280206D45}" type="pres">
      <dgm:prSet presAssocID="{EF56ED1D-0A4A-41FC-8410-D1021F207987}" presName="spaceRect" presStyleCnt="0"/>
      <dgm:spPr/>
    </dgm:pt>
    <dgm:pt modelId="{C8A5D150-BB30-485E-8134-7B67BED52E8D}" type="pres">
      <dgm:prSet presAssocID="{EF56ED1D-0A4A-41FC-8410-D1021F207987}" presName="textRect" presStyleLbl="revTx" presStyleIdx="1" presStyleCnt="4">
        <dgm:presLayoutVars>
          <dgm:chMax val="1"/>
          <dgm:chPref val="1"/>
        </dgm:presLayoutVars>
      </dgm:prSet>
      <dgm:spPr/>
    </dgm:pt>
    <dgm:pt modelId="{3A6AF897-E892-4230-A8A6-2F70FE880497}" type="pres">
      <dgm:prSet presAssocID="{26ED695C-47A8-4FC6-943D-E51663FFF763}" presName="sibTrans" presStyleLbl="sibTrans2D1" presStyleIdx="0" presStyleCnt="0"/>
      <dgm:spPr/>
    </dgm:pt>
    <dgm:pt modelId="{827CED3D-41F9-4F73-8985-2B631E6145E9}" type="pres">
      <dgm:prSet presAssocID="{AB1A98ED-3FB8-464F-84F0-9F9D3784DAC5}" presName="compNode" presStyleCnt="0"/>
      <dgm:spPr/>
    </dgm:pt>
    <dgm:pt modelId="{1931FC7A-D158-42B9-8EA1-8C2778F5BBEB}" type="pres">
      <dgm:prSet presAssocID="{AB1A98ED-3FB8-464F-84F0-9F9D3784DAC5}" presName="iconBgRect" presStyleLbl="bgShp" presStyleIdx="2" presStyleCnt="4"/>
      <dgm:spPr/>
    </dgm:pt>
    <dgm:pt modelId="{0031A1E0-F4A3-452B-9260-915F8B03C2E9}" type="pres">
      <dgm:prSet presAssocID="{AB1A98ED-3FB8-464F-84F0-9F9D3784DAC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siness Growth"/>
        </a:ext>
      </dgm:extLst>
    </dgm:pt>
    <dgm:pt modelId="{86EFC55B-A806-4F25-B2B0-669E3B66FF3F}" type="pres">
      <dgm:prSet presAssocID="{AB1A98ED-3FB8-464F-84F0-9F9D3784DAC5}" presName="spaceRect" presStyleCnt="0"/>
      <dgm:spPr/>
    </dgm:pt>
    <dgm:pt modelId="{684F30AF-0AA6-4ACE-9B9F-9C91F50FED02}" type="pres">
      <dgm:prSet presAssocID="{AB1A98ED-3FB8-464F-84F0-9F9D3784DAC5}" presName="textRect" presStyleLbl="revTx" presStyleIdx="2" presStyleCnt="4">
        <dgm:presLayoutVars>
          <dgm:chMax val="1"/>
          <dgm:chPref val="1"/>
        </dgm:presLayoutVars>
      </dgm:prSet>
      <dgm:spPr/>
    </dgm:pt>
    <dgm:pt modelId="{2F94484F-C9C8-4362-8AA6-E6BF4AD8A71B}" type="pres">
      <dgm:prSet presAssocID="{FEBFF434-0138-420E-A737-5E27E1687401}" presName="sibTrans" presStyleLbl="sibTrans2D1" presStyleIdx="0" presStyleCnt="0"/>
      <dgm:spPr/>
    </dgm:pt>
    <dgm:pt modelId="{DD4FB003-78CB-4CD0-9A77-08C9FA0C95F0}" type="pres">
      <dgm:prSet presAssocID="{67E8E940-FDA7-4469-BBB2-9D5D9763988F}" presName="compNode" presStyleCnt="0"/>
      <dgm:spPr/>
    </dgm:pt>
    <dgm:pt modelId="{26BE8380-ACAB-43AE-9DAC-73E0546E6B20}" type="pres">
      <dgm:prSet presAssocID="{67E8E940-FDA7-4469-BBB2-9D5D9763988F}" presName="iconBgRect" presStyleLbl="bgShp" presStyleIdx="3" presStyleCnt="4"/>
      <dgm:spPr/>
    </dgm:pt>
    <dgm:pt modelId="{82F51A9A-C299-4FBC-A816-E3C4C18F7DDB}" type="pres">
      <dgm:prSet presAssocID="{67E8E940-FDA7-4469-BBB2-9D5D9763988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icroscope"/>
        </a:ext>
      </dgm:extLst>
    </dgm:pt>
    <dgm:pt modelId="{6FA3D1B8-4A22-424D-95C3-B750600B9C10}" type="pres">
      <dgm:prSet presAssocID="{67E8E940-FDA7-4469-BBB2-9D5D9763988F}" presName="spaceRect" presStyleCnt="0"/>
      <dgm:spPr/>
    </dgm:pt>
    <dgm:pt modelId="{2E8A7B38-0C00-4DE0-9353-00EB82C2639A}" type="pres">
      <dgm:prSet presAssocID="{67E8E940-FDA7-4469-BBB2-9D5D9763988F}" presName="textRect" presStyleLbl="revTx" presStyleIdx="3" presStyleCnt="4">
        <dgm:presLayoutVars>
          <dgm:chMax val="1"/>
          <dgm:chPref val="1"/>
        </dgm:presLayoutVars>
      </dgm:prSet>
      <dgm:spPr/>
    </dgm:pt>
  </dgm:ptLst>
  <dgm:cxnLst>
    <dgm:cxn modelId="{DF56FB01-29EE-4086-9A2E-FF9DC369B0D8}" type="presOf" srcId="{EF56ED1D-0A4A-41FC-8410-D1021F207987}" destId="{C8A5D150-BB30-485E-8134-7B67BED52E8D}" srcOrd="0" destOrd="0" presId="urn:microsoft.com/office/officeart/2018/2/layout/IconCircleList"/>
    <dgm:cxn modelId="{8804A405-4437-40D8-B630-46ABA657D1E7}" srcId="{4441A42F-F6CF-4DA6-935F-8EE76FF3D63F}" destId="{67E8E940-FDA7-4469-BBB2-9D5D9763988F}" srcOrd="3" destOrd="0" parTransId="{E7697327-6F57-4490-AA43-C4CDF3AA908B}" sibTransId="{0E71CCAD-B7EF-44FB-A45F-2C37F618E73E}"/>
    <dgm:cxn modelId="{0946A218-B5F0-4B10-BCBA-C4E455E10E36}" srcId="{4441A42F-F6CF-4DA6-935F-8EE76FF3D63F}" destId="{EBB3BF22-8304-4897-ABA6-9B81CFA24142}" srcOrd="0" destOrd="0" parTransId="{17BC0066-5C52-4319-96BF-D3547F889567}" sibTransId="{495840DF-9EAD-40D4-92D3-9C47627E2882}"/>
    <dgm:cxn modelId="{C34B423B-AFEF-4F49-A8D4-657EAF539A4B}" type="presOf" srcId="{FEBFF434-0138-420E-A737-5E27E1687401}" destId="{2F94484F-C9C8-4362-8AA6-E6BF4AD8A71B}" srcOrd="0" destOrd="0" presId="urn:microsoft.com/office/officeart/2018/2/layout/IconCircleList"/>
    <dgm:cxn modelId="{D9425E72-5C9C-422E-B141-1050A983C5FE}" type="presOf" srcId="{26ED695C-47A8-4FC6-943D-E51663FFF763}" destId="{3A6AF897-E892-4230-A8A6-2F70FE880497}" srcOrd="0" destOrd="0" presId="urn:microsoft.com/office/officeart/2018/2/layout/IconCircleList"/>
    <dgm:cxn modelId="{01A37283-13DC-484A-8826-4D15D4F05CBF}" type="presOf" srcId="{AB1A98ED-3FB8-464F-84F0-9F9D3784DAC5}" destId="{684F30AF-0AA6-4ACE-9B9F-9C91F50FED02}" srcOrd="0" destOrd="0" presId="urn:microsoft.com/office/officeart/2018/2/layout/IconCircleList"/>
    <dgm:cxn modelId="{24C27788-570A-4F14-AECD-AD3E88B63B66}" srcId="{4441A42F-F6CF-4DA6-935F-8EE76FF3D63F}" destId="{EF56ED1D-0A4A-41FC-8410-D1021F207987}" srcOrd="1" destOrd="0" parTransId="{995E4132-9621-4DD4-ADF6-727F17DBA441}" sibTransId="{26ED695C-47A8-4FC6-943D-E51663FFF763}"/>
    <dgm:cxn modelId="{B987258F-8BE9-4E02-B2CE-BF1B1B165EE0}" type="presOf" srcId="{495840DF-9EAD-40D4-92D3-9C47627E2882}" destId="{0A3F7709-D8D6-4045-8DD6-53C54E08D386}" srcOrd="0" destOrd="0" presId="urn:microsoft.com/office/officeart/2018/2/layout/IconCircleList"/>
    <dgm:cxn modelId="{A65F2B9B-DFA3-4E67-99A7-FB126A6DAA39}" srcId="{4441A42F-F6CF-4DA6-935F-8EE76FF3D63F}" destId="{AB1A98ED-3FB8-464F-84F0-9F9D3784DAC5}" srcOrd="2" destOrd="0" parTransId="{E2ABB6FE-0C15-40D2-AF47-DDEA2A82E600}" sibTransId="{FEBFF434-0138-420E-A737-5E27E1687401}"/>
    <dgm:cxn modelId="{5855D6AB-251F-49C0-91F9-D620AC48DD42}" type="presOf" srcId="{EBB3BF22-8304-4897-ABA6-9B81CFA24142}" destId="{E1CC8A4B-98FA-4CEA-914B-369B39AC7B1F}" srcOrd="0" destOrd="0" presId="urn:microsoft.com/office/officeart/2018/2/layout/IconCircleList"/>
    <dgm:cxn modelId="{73A530EA-812E-45DD-92DB-0C182A7EC41D}" type="presOf" srcId="{67E8E940-FDA7-4469-BBB2-9D5D9763988F}" destId="{2E8A7B38-0C00-4DE0-9353-00EB82C2639A}" srcOrd="0" destOrd="0" presId="urn:microsoft.com/office/officeart/2018/2/layout/IconCircleList"/>
    <dgm:cxn modelId="{1A00ACFE-37B5-4501-90F0-A95C15CEAEDD}" type="presOf" srcId="{4441A42F-F6CF-4DA6-935F-8EE76FF3D63F}" destId="{BC80C030-EB34-40E0-93E4-40DD7088FDD4}" srcOrd="0" destOrd="0" presId="urn:microsoft.com/office/officeart/2018/2/layout/IconCircleList"/>
    <dgm:cxn modelId="{DD71FC33-40C8-47FC-B3AB-5DCB50291034}" type="presParOf" srcId="{BC80C030-EB34-40E0-93E4-40DD7088FDD4}" destId="{24F04222-C944-448D-9364-9DE867D1F23D}" srcOrd="0" destOrd="0" presId="urn:microsoft.com/office/officeart/2018/2/layout/IconCircleList"/>
    <dgm:cxn modelId="{6D6A6E57-8370-4900-987D-E65271E0A199}" type="presParOf" srcId="{24F04222-C944-448D-9364-9DE867D1F23D}" destId="{505B4860-FC7A-4D69-9EA8-F8C58A89F356}" srcOrd="0" destOrd="0" presId="urn:microsoft.com/office/officeart/2018/2/layout/IconCircleList"/>
    <dgm:cxn modelId="{68EAB975-1B62-4371-9BCF-3F65B24F3327}" type="presParOf" srcId="{505B4860-FC7A-4D69-9EA8-F8C58A89F356}" destId="{2638F42D-5900-4A6E-91BC-582A551AF68C}" srcOrd="0" destOrd="0" presId="urn:microsoft.com/office/officeart/2018/2/layout/IconCircleList"/>
    <dgm:cxn modelId="{3D323EAC-1EE3-4B3B-93BE-93A7E59DF0FC}" type="presParOf" srcId="{505B4860-FC7A-4D69-9EA8-F8C58A89F356}" destId="{305BC612-5AFA-4B28-B023-02D573102933}" srcOrd="1" destOrd="0" presId="urn:microsoft.com/office/officeart/2018/2/layout/IconCircleList"/>
    <dgm:cxn modelId="{BF5ED201-6418-4E4E-A563-0A76827634F5}" type="presParOf" srcId="{505B4860-FC7A-4D69-9EA8-F8C58A89F356}" destId="{EE5285B5-9EA1-4673-A85E-E5298B40C73D}" srcOrd="2" destOrd="0" presId="urn:microsoft.com/office/officeart/2018/2/layout/IconCircleList"/>
    <dgm:cxn modelId="{4761A08B-A1C6-4F28-92B5-0233A151FCD8}" type="presParOf" srcId="{505B4860-FC7A-4D69-9EA8-F8C58A89F356}" destId="{E1CC8A4B-98FA-4CEA-914B-369B39AC7B1F}" srcOrd="3" destOrd="0" presId="urn:microsoft.com/office/officeart/2018/2/layout/IconCircleList"/>
    <dgm:cxn modelId="{D01B9058-5E7C-4F41-8FB2-1ADE7923F9A4}" type="presParOf" srcId="{24F04222-C944-448D-9364-9DE867D1F23D}" destId="{0A3F7709-D8D6-4045-8DD6-53C54E08D386}" srcOrd="1" destOrd="0" presId="urn:microsoft.com/office/officeart/2018/2/layout/IconCircleList"/>
    <dgm:cxn modelId="{15651C45-6871-4803-A76A-8B29CBAA7A3B}" type="presParOf" srcId="{24F04222-C944-448D-9364-9DE867D1F23D}" destId="{4084AFED-C538-49FC-BAA4-4F5DBFB9E5CD}" srcOrd="2" destOrd="0" presId="urn:microsoft.com/office/officeart/2018/2/layout/IconCircleList"/>
    <dgm:cxn modelId="{E27C7675-9BB4-4E23-9832-756EFD8A1468}" type="presParOf" srcId="{4084AFED-C538-49FC-BAA4-4F5DBFB9E5CD}" destId="{CA11328B-57C6-48AA-BC66-F804668E487B}" srcOrd="0" destOrd="0" presId="urn:microsoft.com/office/officeart/2018/2/layout/IconCircleList"/>
    <dgm:cxn modelId="{6D594291-A5D8-48EA-948F-26EC1D9D03E4}" type="presParOf" srcId="{4084AFED-C538-49FC-BAA4-4F5DBFB9E5CD}" destId="{20B7FFFA-A85A-4157-8366-F8C4271E19FD}" srcOrd="1" destOrd="0" presId="urn:microsoft.com/office/officeart/2018/2/layout/IconCircleList"/>
    <dgm:cxn modelId="{91A6BB94-9E4A-4784-A725-3EEB264FB9C7}" type="presParOf" srcId="{4084AFED-C538-49FC-BAA4-4F5DBFB9E5CD}" destId="{01701FBE-C60C-47C1-95DC-C8D280206D45}" srcOrd="2" destOrd="0" presId="urn:microsoft.com/office/officeart/2018/2/layout/IconCircleList"/>
    <dgm:cxn modelId="{332631F1-904B-43E5-BE01-629907097B53}" type="presParOf" srcId="{4084AFED-C538-49FC-BAA4-4F5DBFB9E5CD}" destId="{C8A5D150-BB30-485E-8134-7B67BED52E8D}" srcOrd="3" destOrd="0" presId="urn:microsoft.com/office/officeart/2018/2/layout/IconCircleList"/>
    <dgm:cxn modelId="{B0AEE920-D258-4F42-A682-A61C7E6AA7DE}" type="presParOf" srcId="{24F04222-C944-448D-9364-9DE867D1F23D}" destId="{3A6AF897-E892-4230-A8A6-2F70FE880497}" srcOrd="3" destOrd="0" presId="urn:microsoft.com/office/officeart/2018/2/layout/IconCircleList"/>
    <dgm:cxn modelId="{FBA212EF-8A60-464C-8B72-404CD776A47A}" type="presParOf" srcId="{24F04222-C944-448D-9364-9DE867D1F23D}" destId="{827CED3D-41F9-4F73-8985-2B631E6145E9}" srcOrd="4" destOrd="0" presId="urn:microsoft.com/office/officeart/2018/2/layout/IconCircleList"/>
    <dgm:cxn modelId="{8508EEFF-5BF0-4807-A41D-C049CD04C120}" type="presParOf" srcId="{827CED3D-41F9-4F73-8985-2B631E6145E9}" destId="{1931FC7A-D158-42B9-8EA1-8C2778F5BBEB}" srcOrd="0" destOrd="0" presId="urn:microsoft.com/office/officeart/2018/2/layout/IconCircleList"/>
    <dgm:cxn modelId="{C85010CA-CC5A-412B-8882-90F8847B882B}" type="presParOf" srcId="{827CED3D-41F9-4F73-8985-2B631E6145E9}" destId="{0031A1E0-F4A3-452B-9260-915F8B03C2E9}" srcOrd="1" destOrd="0" presId="urn:microsoft.com/office/officeart/2018/2/layout/IconCircleList"/>
    <dgm:cxn modelId="{6C65806A-B627-477F-ACCC-739E2BC2C895}" type="presParOf" srcId="{827CED3D-41F9-4F73-8985-2B631E6145E9}" destId="{86EFC55B-A806-4F25-B2B0-669E3B66FF3F}" srcOrd="2" destOrd="0" presId="urn:microsoft.com/office/officeart/2018/2/layout/IconCircleList"/>
    <dgm:cxn modelId="{C081565C-FD76-40CD-9403-2EDAAE024A8B}" type="presParOf" srcId="{827CED3D-41F9-4F73-8985-2B631E6145E9}" destId="{684F30AF-0AA6-4ACE-9B9F-9C91F50FED02}" srcOrd="3" destOrd="0" presId="urn:microsoft.com/office/officeart/2018/2/layout/IconCircleList"/>
    <dgm:cxn modelId="{6897EFC2-D3BA-41A0-B9E0-0471F1BC070C}" type="presParOf" srcId="{24F04222-C944-448D-9364-9DE867D1F23D}" destId="{2F94484F-C9C8-4362-8AA6-E6BF4AD8A71B}" srcOrd="5" destOrd="0" presId="urn:microsoft.com/office/officeart/2018/2/layout/IconCircleList"/>
    <dgm:cxn modelId="{ABFCA697-89BB-4F94-AD72-05F4BD92B0EC}" type="presParOf" srcId="{24F04222-C944-448D-9364-9DE867D1F23D}" destId="{DD4FB003-78CB-4CD0-9A77-08C9FA0C95F0}" srcOrd="6" destOrd="0" presId="urn:microsoft.com/office/officeart/2018/2/layout/IconCircleList"/>
    <dgm:cxn modelId="{E9856D36-65FC-4BB7-9AB2-96F42C3DBDED}" type="presParOf" srcId="{DD4FB003-78CB-4CD0-9A77-08C9FA0C95F0}" destId="{26BE8380-ACAB-43AE-9DAC-73E0546E6B20}" srcOrd="0" destOrd="0" presId="urn:microsoft.com/office/officeart/2018/2/layout/IconCircleList"/>
    <dgm:cxn modelId="{265E0875-E7D8-4E15-A95F-9B5B0876153A}" type="presParOf" srcId="{DD4FB003-78CB-4CD0-9A77-08C9FA0C95F0}" destId="{82F51A9A-C299-4FBC-A816-E3C4C18F7DDB}" srcOrd="1" destOrd="0" presId="urn:microsoft.com/office/officeart/2018/2/layout/IconCircleList"/>
    <dgm:cxn modelId="{8511F5D0-4A66-4BA3-8DEE-3EEE02307AA1}" type="presParOf" srcId="{DD4FB003-78CB-4CD0-9A77-08C9FA0C95F0}" destId="{6FA3D1B8-4A22-424D-95C3-B750600B9C10}" srcOrd="2" destOrd="0" presId="urn:microsoft.com/office/officeart/2018/2/layout/IconCircleList"/>
    <dgm:cxn modelId="{08036FCA-E2DC-4015-A803-AE1F561C072F}" type="presParOf" srcId="{DD4FB003-78CB-4CD0-9A77-08C9FA0C95F0}" destId="{2E8A7B38-0C00-4DE0-9353-00EB82C2639A}"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B2C82-4DF7-8849-A4B4-0D87EE83AB02}">
      <dsp:nvSpPr>
        <dsp:cNvPr id="0" name=""/>
        <dsp:cNvSpPr/>
      </dsp:nvSpPr>
      <dsp:spPr>
        <a:xfrm>
          <a:off x="1026370" y="1372"/>
          <a:ext cx="2832039" cy="169922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Eye health is essential to achieve the WHO Sustainable Development Goals; </a:t>
          </a:r>
        </a:p>
      </dsp:txBody>
      <dsp:txXfrm>
        <a:off x="1026370" y="1372"/>
        <a:ext cx="2832039" cy="1699223"/>
      </dsp:txXfrm>
    </dsp:sp>
    <dsp:sp modelId="{FFCE908E-1A2F-914A-8BC2-243253A89EC0}">
      <dsp:nvSpPr>
        <dsp:cNvPr id="0" name=""/>
        <dsp:cNvSpPr/>
      </dsp:nvSpPr>
      <dsp:spPr>
        <a:xfrm>
          <a:off x="4141613" y="1372"/>
          <a:ext cx="2832039" cy="1699223"/>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Almost everyone will experience impaired vision or an eye condition during their lifetime and require eye care services; urgent action is necessary to meet the rapidly growing eye health need</a:t>
          </a:r>
        </a:p>
      </dsp:txBody>
      <dsp:txXfrm>
        <a:off x="4141613" y="1372"/>
        <a:ext cx="2832039" cy="1699223"/>
      </dsp:txXfrm>
    </dsp:sp>
    <dsp:sp modelId="{497CF66A-4201-0A4E-A0BD-AAFA33ED62E2}">
      <dsp:nvSpPr>
        <dsp:cNvPr id="0" name=""/>
        <dsp:cNvSpPr/>
      </dsp:nvSpPr>
      <dsp:spPr>
        <a:xfrm>
          <a:off x="1026370" y="1983799"/>
          <a:ext cx="2832039" cy="169922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High quality eye health services are not universally delivered; concerted action is needed to improve quality and outcomes, providing effective, efficient, safe, timely, equitable, and people-centered care</a:t>
          </a:r>
        </a:p>
      </dsp:txBody>
      <dsp:txXfrm>
        <a:off x="1026370" y="1983799"/>
        <a:ext cx="2832039" cy="1699223"/>
      </dsp:txXfrm>
    </dsp:sp>
    <dsp:sp modelId="{0A9D809E-3846-7E42-8086-D81F6F6C854E}">
      <dsp:nvSpPr>
        <dsp:cNvPr id="0" name=""/>
        <dsp:cNvSpPr/>
      </dsp:nvSpPr>
      <dsp:spPr>
        <a:xfrm>
          <a:off x="4141613" y="1983799"/>
          <a:ext cx="2832039" cy="169922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Highly cost-effective vision-restoring interventions offer enormous potential to improve the economic outlook of individuals and nations; a major scale up of financial investment in eye health is required</a:t>
          </a:r>
        </a:p>
      </dsp:txBody>
      <dsp:txXfrm>
        <a:off x="4141613" y="1983799"/>
        <a:ext cx="2832039" cy="16992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7CE90-4B7A-CD41-84C0-A7F20E8835FC}">
      <dsp:nvSpPr>
        <dsp:cNvPr id="0" name=""/>
        <dsp:cNvSpPr/>
      </dsp:nvSpPr>
      <dsp:spPr>
        <a:xfrm>
          <a:off x="0" y="67604"/>
          <a:ext cx="7924800" cy="9509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For 2020, we estimate that vision impairment resulted in $410·7 billion lost economic productivity; the full cost is most likely higher</a:t>
          </a:r>
        </a:p>
      </dsp:txBody>
      <dsp:txXfrm>
        <a:off x="46424" y="114028"/>
        <a:ext cx="7831952" cy="858142"/>
      </dsp:txXfrm>
    </dsp:sp>
    <dsp:sp modelId="{DD176650-90F9-C245-91A9-2EC559E5BFC6}">
      <dsp:nvSpPr>
        <dsp:cNvPr id="0" name=""/>
        <dsp:cNvSpPr/>
      </dsp:nvSpPr>
      <dsp:spPr>
        <a:xfrm>
          <a:off x="0" y="1067554"/>
          <a:ext cx="7924800" cy="9509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Treatments for cataract and refractive error would meet more than 90% of unmet needs and are highly cost-effective</a:t>
          </a:r>
        </a:p>
      </dsp:txBody>
      <dsp:txXfrm>
        <a:off x="46424" y="1113978"/>
        <a:ext cx="7831952" cy="858142"/>
      </dsp:txXfrm>
    </dsp:sp>
    <dsp:sp modelId="{7D24CD1E-1DE2-9748-9650-27FDB7918092}">
      <dsp:nvSpPr>
        <dsp:cNvPr id="0" name=""/>
        <dsp:cNvSpPr/>
      </dsp:nvSpPr>
      <dsp:spPr>
        <a:xfrm>
          <a:off x="0" y="2067505"/>
          <a:ext cx="7924800" cy="9509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Highly cost-effective vision-restoring interventions offer enormous potential to improve the economic outlook of individuals and nations; a major scale up of financial investment in eye health is required</a:t>
          </a:r>
        </a:p>
      </dsp:txBody>
      <dsp:txXfrm>
        <a:off x="46424" y="2113929"/>
        <a:ext cx="7831952" cy="8581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38F42D-5900-4A6E-91BC-582A551AF68C}">
      <dsp:nvSpPr>
        <dsp:cNvPr id="0" name=""/>
        <dsp:cNvSpPr/>
      </dsp:nvSpPr>
      <dsp:spPr>
        <a:xfrm>
          <a:off x="162642" y="436828"/>
          <a:ext cx="1136144" cy="113614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5BC612-5AFA-4B28-B023-02D573102933}">
      <dsp:nvSpPr>
        <dsp:cNvPr id="0" name=""/>
        <dsp:cNvSpPr/>
      </dsp:nvSpPr>
      <dsp:spPr>
        <a:xfrm>
          <a:off x="401232" y="675419"/>
          <a:ext cx="658964" cy="65896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CC8A4B-98FA-4CEA-914B-369B39AC7B1F}">
      <dsp:nvSpPr>
        <dsp:cNvPr id="0" name=""/>
        <dsp:cNvSpPr/>
      </dsp:nvSpPr>
      <dsp:spPr>
        <a:xfrm>
          <a:off x="1542246" y="436828"/>
          <a:ext cx="2678055" cy="1136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solidFill>
                <a:srgbClr val="FFFF00"/>
              </a:solidFill>
            </a:rPr>
            <a:t>Financial barriers to accessing eye care </a:t>
          </a:r>
          <a:r>
            <a:rPr lang="en-US" sz="1200" kern="1200" dirty="0"/>
            <a:t>leave many people behind; eye health needs to be included in national health financing to pool the risk</a:t>
          </a:r>
        </a:p>
      </dsp:txBody>
      <dsp:txXfrm>
        <a:off x="1542246" y="436828"/>
        <a:ext cx="2678055" cy="1136144"/>
      </dsp:txXfrm>
    </dsp:sp>
    <dsp:sp modelId="{CA11328B-57C6-48AA-BC66-F804668E487B}">
      <dsp:nvSpPr>
        <dsp:cNvPr id="0" name=""/>
        <dsp:cNvSpPr/>
      </dsp:nvSpPr>
      <dsp:spPr>
        <a:xfrm>
          <a:off x="4686933" y="436828"/>
          <a:ext cx="1136144" cy="113614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B7FFFA-A85A-4157-8366-F8C4271E19FD}">
      <dsp:nvSpPr>
        <dsp:cNvPr id="0" name=""/>
        <dsp:cNvSpPr/>
      </dsp:nvSpPr>
      <dsp:spPr>
        <a:xfrm>
          <a:off x="4925523" y="675419"/>
          <a:ext cx="658964" cy="65896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A5D150-BB30-485E-8134-7B67BED52E8D}">
      <dsp:nvSpPr>
        <dsp:cNvPr id="0" name=""/>
        <dsp:cNvSpPr/>
      </dsp:nvSpPr>
      <dsp:spPr>
        <a:xfrm>
          <a:off x="6066537" y="436828"/>
          <a:ext cx="2678055" cy="1136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solidFill>
                <a:srgbClr val="FFFF00"/>
              </a:solidFill>
            </a:rPr>
            <a:t>Technology</a:t>
          </a:r>
          <a:r>
            <a:rPr lang="en-US" sz="1200" kern="1200" dirty="0"/>
            <a:t> and treatment developments offer new tools to improve eye health; thoughtful application is needed to maximize the potential to improve coverage, accessibility, quality, efficiency, and affordability</a:t>
          </a:r>
        </a:p>
      </dsp:txBody>
      <dsp:txXfrm>
        <a:off x="6066537" y="436828"/>
        <a:ext cx="2678055" cy="1136144"/>
      </dsp:txXfrm>
    </dsp:sp>
    <dsp:sp modelId="{1931FC7A-D158-42B9-8EA1-8C2778F5BBEB}">
      <dsp:nvSpPr>
        <dsp:cNvPr id="0" name=""/>
        <dsp:cNvSpPr/>
      </dsp:nvSpPr>
      <dsp:spPr>
        <a:xfrm>
          <a:off x="162642" y="2217324"/>
          <a:ext cx="1136144" cy="113614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31A1E0-F4A3-452B-9260-915F8B03C2E9}">
      <dsp:nvSpPr>
        <dsp:cNvPr id="0" name=""/>
        <dsp:cNvSpPr/>
      </dsp:nvSpPr>
      <dsp:spPr>
        <a:xfrm>
          <a:off x="401232" y="2455914"/>
          <a:ext cx="658964" cy="65896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4F30AF-0AA6-4ACE-9B9F-9C91F50FED02}">
      <dsp:nvSpPr>
        <dsp:cNvPr id="0" name=""/>
        <dsp:cNvSpPr/>
      </dsp:nvSpPr>
      <dsp:spPr>
        <a:xfrm>
          <a:off x="1542246" y="2217324"/>
          <a:ext cx="2678055" cy="1136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t>The eye health workforce is unable to meet population needs in many countries; major </a:t>
          </a:r>
          <a:r>
            <a:rPr lang="en-US" sz="1200" kern="1200" dirty="0">
              <a:solidFill>
                <a:srgbClr val="FFFF00"/>
              </a:solidFill>
            </a:rPr>
            <a:t>expansion in service capacity </a:t>
          </a:r>
          <a:r>
            <a:rPr lang="en-US" sz="1200" kern="1200" dirty="0"/>
            <a:t>is required</a:t>
          </a:r>
        </a:p>
      </dsp:txBody>
      <dsp:txXfrm>
        <a:off x="1542246" y="2217324"/>
        <a:ext cx="2678055" cy="1136144"/>
      </dsp:txXfrm>
    </dsp:sp>
    <dsp:sp modelId="{26BE8380-ACAB-43AE-9DAC-73E0546E6B20}">
      <dsp:nvSpPr>
        <dsp:cNvPr id="0" name=""/>
        <dsp:cNvSpPr/>
      </dsp:nvSpPr>
      <dsp:spPr>
        <a:xfrm>
          <a:off x="4686933" y="2217324"/>
          <a:ext cx="1136144" cy="113614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F51A9A-C299-4FBC-A816-E3C4C18F7DDB}">
      <dsp:nvSpPr>
        <dsp:cNvPr id="0" name=""/>
        <dsp:cNvSpPr/>
      </dsp:nvSpPr>
      <dsp:spPr>
        <a:xfrm>
          <a:off x="4925523" y="2455914"/>
          <a:ext cx="658964" cy="65896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8A7B38-0C00-4DE0-9353-00EB82C2639A}">
      <dsp:nvSpPr>
        <dsp:cNvPr id="0" name=""/>
        <dsp:cNvSpPr/>
      </dsp:nvSpPr>
      <dsp:spPr>
        <a:xfrm>
          <a:off x="6066537" y="2217324"/>
          <a:ext cx="2678055" cy="1136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solidFill>
                <a:srgbClr val="FFFF00"/>
              </a:solidFill>
            </a:rPr>
            <a:t>Research</a:t>
          </a:r>
          <a:r>
            <a:rPr lang="en-US" sz="1200" kern="1200" dirty="0"/>
            <a:t> has been crucial to advances in understanding and treating eye disease; solution-focused, contextually relevant research is urgently needed to deliver innovative prevention and treatment strategies and inform implementation of eye health within universal health coverage</a:t>
          </a:r>
        </a:p>
      </dsp:txBody>
      <dsp:txXfrm>
        <a:off x="6066537" y="2217324"/>
        <a:ext cx="2678055" cy="113614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9D69E9-DEEE-3E46-BC5B-E4B0B5B8E41D}" type="datetimeFigureOut">
              <a:rPr lang="en-US" smtClean="0"/>
              <a:pPr/>
              <a:t>7/19/2023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874A2D-53D1-B24D-867D-5753A098199A}" type="slidenum">
              <a:rPr lang="en-US" smtClean="0"/>
              <a:pPr/>
              <a:t>‹#›</a:t>
            </a:fld>
            <a:endParaRPr lang="en-US" dirty="0"/>
          </a:p>
        </p:txBody>
      </p:sp>
    </p:spTree>
    <p:extLst>
      <p:ext uri="{BB962C8B-B14F-4D97-AF65-F5344CB8AC3E}">
        <p14:creationId xmlns:p14="http://schemas.microsoft.com/office/powerpoint/2010/main" val="40666373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874A2D-53D1-B24D-867D-5753A098199A}" type="slidenum">
              <a:rPr lang="en-US" smtClean="0"/>
              <a:pPr/>
              <a:t>1</a:t>
            </a:fld>
            <a:endParaRPr lang="en-US" dirty="0"/>
          </a:p>
        </p:txBody>
      </p:sp>
    </p:spTree>
    <p:extLst>
      <p:ext uri="{BB962C8B-B14F-4D97-AF65-F5344CB8AC3E}">
        <p14:creationId xmlns:p14="http://schemas.microsoft.com/office/powerpoint/2010/main" val="890245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And this is where I’m from… the great city of New York--</a:t>
            </a:r>
            <a:r>
              <a:rPr lang="en-US" baseline="0" dirty="0"/>
              <a:t> </a:t>
            </a:r>
            <a:r>
              <a:rPr lang="en-US" dirty="0"/>
              <a:t>OK… </a:t>
            </a:r>
          </a:p>
          <a:p>
            <a:r>
              <a:rPr lang="en-US" dirty="0"/>
              <a:t>What</a:t>
            </a:r>
            <a:r>
              <a:rPr lang="en-US" baseline="0" dirty="0"/>
              <a:t> does this have to do with global health! </a:t>
            </a:r>
          </a:p>
          <a:p>
            <a:r>
              <a:rPr lang="en-US" baseline="0" dirty="0"/>
              <a:t>The date was oct 28</a:t>
            </a:r>
            <a:r>
              <a:rPr lang="en-US" baseline="30000" dirty="0"/>
              <a:t>th</a:t>
            </a:r>
            <a:r>
              <a:rPr lang="en-US" baseline="0" dirty="0"/>
              <a:t> 2012… and Hurricane Sandy, the worst storm in decades was bearing down on New York (as well as other cities)</a:t>
            </a:r>
          </a:p>
          <a:p>
            <a:r>
              <a:rPr lang="en-US" baseline="0" dirty="0"/>
              <a:t>and this… is what a map of how it affected us.</a:t>
            </a:r>
          </a:p>
          <a:p>
            <a:r>
              <a:rPr lang="en-US" baseline="0" dirty="0"/>
              <a:t>This area.. was now dubbed “SoPo” or south of power… and this is where I live…and work, and the rest up of the week up here.</a:t>
            </a:r>
          </a:p>
          <a:p>
            <a:r>
              <a:rPr lang="en-US" baseline="0" dirty="0"/>
              <a:t>Rode the bus downtown… and I crossed this line– and IT WAS DARK… except for the lights in the bus, and I was one of those without.</a:t>
            </a:r>
          </a:p>
          <a:p>
            <a:pPr>
              <a:buFontTx/>
              <a:buChar char="-"/>
            </a:pPr>
            <a:r>
              <a:rPr lang="en-US" baseline="0" dirty="0"/>
              <a:t>no electricity, no running water, ( I felt like I was back in Nicaragua where I was a Peace Corps volunteer!!</a:t>
            </a:r>
          </a:p>
          <a:p>
            <a:pPr>
              <a:buFontTx/>
              <a:buChar char="-"/>
            </a:pPr>
            <a:r>
              <a:rPr lang="en-US" baseline="0" dirty="0"/>
              <a:t>Here in NYC, people were searching for places to eat, shower, plug in their cell phones for a connection to the world…</a:t>
            </a:r>
          </a:p>
          <a:p>
            <a:pPr>
              <a:buFontTx/>
              <a:buChar char="-"/>
            </a:pPr>
            <a:r>
              <a:rPr lang="en-US" baseline="0" dirty="0"/>
              <a:t>Now really, what does this have to do with GLOBAL Health?</a:t>
            </a:r>
          </a:p>
          <a:p>
            <a:pPr>
              <a:buFontTx/>
              <a:buNone/>
            </a:pPr>
            <a:r>
              <a:rPr lang="en-US" baseline="0" dirty="0"/>
              <a:t>- Let’s look at another map…</a:t>
            </a:r>
            <a:endParaRPr lang="en-US" dirty="0"/>
          </a:p>
        </p:txBody>
      </p:sp>
      <p:sp>
        <p:nvSpPr>
          <p:cNvPr id="4" name="Slide Number Placeholder 3"/>
          <p:cNvSpPr>
            <a:spLocks noGrp="1"/>
          </p:cNvSpPr>
          <p:nvPr>
            <p:ph type="sldNum" sz="quarter" idx="10"/>
          </p:nvPr>
        </p:nvSpPr>
        <p:spPr/>
        <p:txBody>
          <a:bodyPr/>
          <a:lstStyle/>
          <a:p>
            <a:pPr>
              <a:defRPr/>
            </a:pPr>
            <a:fld id="{20AAFE96-352B-CB4D-BFE3-1BB287C20798}"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Here’s my story… WHO</a:t>
            </a:r>
            <a:r>
              <a:rPr lang="en-US" dirty="0">
                <a:sym typeface="Wingdings"/>
              </a:rPr>
              <a:t>medicine ophtho</a:t>
            </a:r>
          </a:p>
          <a:p>
            <a:endParaRPr lang="en-US" baseline="0" dirty="0"/>
          </a:p>
          <a:p>
            <a:r>
              <a:rPr lang="en-US" baseline="0" dirty="0"/>
              <a:t>NICA- really dark and skinny– diet of gallo pinto– rice and beans</a:t>
            </a:r>
          </a:p>
          <a:p>
            <a:r>
              <a:rPr lang="en-US" baseline="0" dirty="0"/>
              <a:t>PCV- med school- residency- faculty</a:t>
            </a:r>
          </a:p>
          <a:p>
            <a:endParaRPr lang="en-US" baseline="0" dirty="0"/>
          </a:p>
          <a:p>
            <a:r>
              <a:rPr lang="en-US" baseline="0" dirty="0"/>
              <a:t>that’s a little about me and where I’ve been</a:t>
            </a:r>
            <a:endParaRPr lang="en-US" dirty="0"/>
          </a:p>
        </p:txBody>
      </p:sp>
      <p:sp>
        <p:nvSpPr>
          <p:cNvPr id="4" name="Slide Number Placeholder 3"/>
          <p:cNvSpPr>
            <a:spLocks noGrp="1"/>
          </p:cNvSpPr>
          <p:nvPr>
            <p:ph type="sldNum" sz="quarter" idx="10"/>
          </p:nvPr>
        </p:nvSpPr>
        <p:spPr/>
        <p:txBody>
          <a:bodyPr/>
          <a:lstStyle/>
          <a:p>
            <a:pPr>
              <a:defRPr/>
            </a:pPr>
            <a:fld id="{20AAFE96-352B-CB4D-BFE3-1BB287C20798}"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mn-lt"/>
                <a:ea typeface="ＭＳ Ｐゴシック" charset="-128"/>
                <a:cs typeface="ＭＳ Ｐゴシック" charset="-128"/>
              </a:rPr>
              <a:t>As</a:t>
            </a:r>
            <a:r>
              <a:rPr lang="en-US" sz="1200" kern="1200" baseline="0" dirty="0">
                <a:solidFill>
                  <a:schemeClr val="tx1"/>
                </a:solidFill>
                <a:latin typeface="+mn-lt"/>
                <a:ea typeface="ＭＳ Ｐゴシック" charset="-128"/>
                <a:cs typeface="ＭＳ Ｐゴシック" charset="-128"/>
              </a:rPr>
              <a:t> our world becomes more interconnected and interdependent, we have expanded what “global health means”</a:t>
            </a:r>
            <a:endParaRPr lang="en-US" sz="1200" kern="1200" dirty="0">
              <a:solidFill>
                <a:schemeClr val="tx1"/>
              </a:solidFill>
              <a:latin typeface="+mn-lt"/>
              <a:ea typeface="ＭＳ Ｐゴシック" charset="-128"/>
              <a:cs typeface="ＭＳ Ｐゴシック" charset="-128"/>
            </a:endParaRPr>
          </a:p>
          <a:p>
            <a:endParaRPr lang="en-US" sz="1200" kern="1200" dirty="0">
              <a:solidFill>
                <a:schemeClr val="tx1"/>
              </a:solidFill>
              <a:latin typeface="+mn-lt"/>
              <a:ea typeface="ＭＳ Ｐゴシック" charset="-128"/>
              <a:cs typeface="ＭＳ Ｐゴシック" charset="-128"/>
            </a:endParaRPr>
          </a:p>
          <a:p>
            <a:r>
              <a:rPr lang="en-US" sz="1200" kern="1200" dirty="0">
                <a:solidFill>
                  <a:schemeClr val="tx1"/>
                </a:solidFill>
                <a:latin typeface="+mn-lt"/>
                <a:ea typeface="ＭＳ Ｐゴシック" charset="-128"/>
                <a:cs typeface="ＭＳ Ｐゴシック" charset="-128"/>
              </a:rPr>
              <a:t>ophtho:</a:t>
            </a:r>
            <a:r>
              <a:rPr lang="en-US" sz="1200" kern="1200" baseline="0" dirty="0">
                <a:solidFill>
                  <a:schemeClr val="tx1"/>
                </a:solidFill>
                <a:latin typeface="+mn-lt"/>
                <a:ea typeface="ＭＳ Ｐゴシック" charset="-128"/>
                <a:cs typeface="ＭＳ Ｐゴシック" charset="-128"/>
              </a:rPr>
              <a:t> cataracts, refractive error, disparities in access to care, human resources, global health work-</a:t>
            </a:r>
          </a:p>
          <a:p>
            <a:r>
              <a:rPr lang="en-US" sz="1200" b="1" kern="1200" baseline="0" dirty="0">
                <a:solidFill>
                  <a:schemeClr val="tx1"/>
                </a:solidFill>
                <a:latin typeface="+mn-lt"/>
                <a:ea typeface="ＭＳ Ｐゴシック" charset="-128"/>
                <a:cs typeface="ＭＳ Ｐゴシック" charset="-128"/>
              </a:rPr>
              <a:t>SERVICE DELIVERY- </a:t>
            </a:r>
            <a:r>
              <a:rPr lang="en-US" sz="1200" kern="1200" baseline="0" dirty="0">
                <a:solidFill>
                  <a:schemeClr val="tx1"/>
                </a:solidFill>
                <a:latin typeface="+mn-lt"/>
                <a:ea typeface="ＭＳ Ｐゴシック" charset="-128"/>
                <a:cs typeface="ＭＳ Ｐゴシック" charset="-128"/>
              </a:rPr>
              <a:t>individual surgeries</a:t>
            </a:r>
            <a:endParaRPr lang="en-US" sz="1200" b="1" kern="1200" baseline="0" dirty="0">
              <a:solidFill>
                <a:schemeClr val="tx1"/>
              </a:solidFill>
              <a:latin typeface="+mn-lt"/>
              <a:ea typeface="ＭＳ Ｐゴシック" charset="-128"/>
              <a:cs typeface="ＭＳ Ｐゴシック" charset="-128"/>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1" kern="1200" baseline="0" dirty="0">
                <a:solidFill>
                  <a:schemeClr val="tx1"/>
                </a:solidFill>
                <a:latin typeface="+mn-lt"/>
                <a:ea typeface="ＭＳ Ｐゴシック" charset="-128"/>
                <a:cs typeface="ＭＳ Ｐゴシック" charset="-128"/>
              </a:rPr>
              <a:t>CAPACITY BUILDING: </a:t>
            </a:r>
            <a:r>
              <a:rPr lang="en-US" sz="1200" kern="1200" baseline="0" dirty="0">
                <a:solidFill>
                  <a:schemeClr val="tx1"/>
                </a:solidFill>
                <a:latin typeface="+mn-lt"/>
                <a:ea typeface="ＭＳ Ｐゴシック" charset="-128"/>
                <a:cs typeface="ＭＳ Ｐゴシック" charset="-128"/>
              </a:rPr>
              <a:t>, education (telemedicine), lectures, training those abroad here—skills transfer- sandwich fellowships, etc… </a:t>
            </a:r>
            <a:endParaRPr lang="en-US" sz="1200" b="1" kern="1200" baseline="0" dirty="0">
              <a:solidFill>
                <a:schemeClr val="tx1"/>
              </a:solidFill>
              <a:latin typeface="+mn-lt"/>
              <a:ea typeface="ＭＳ Ｐゴシック" charset="-128"/>
              <a:cs typeface="ＭＳ Ｐゴシック" charset="-128"/>
            </a:endParaRPr>
          </a:p>
          <a:p>
            <a:r>
              <a:rPr lang="en-US" sz="1200" b="1" kern="1200" baseline="0" dirty="0">
                <a:solidFill>
                  <a:schemeClr val="tx1"/>
                </a:solidFill>
                <a:latin typeface="+mn-lt"/>
                <a:ea typeface="ＭＳ Ｐゴシック" charset="-128"/>
                <a:cs typeface="ＭＳ Ｐゴシック" charset="-128"/>
              </a:rPr>
              <a:t>INSTITUTION BUILDING,- long term</a:t>
            </a:r>
          </a:p>
          <a:p>
            <a:r>
              <a:rPr lang="en-US" sz="1200" b="1" kern="1200" baseline="0" dirty="0">
                <a:solidFill>
                  <a:schemeClr val="tx1"/>
                </a:solidFill>
                <a:latin typeface="+mn-lt"/>
                <a:ea typeface="ＭＳ Ｐゴシック" charset="-128"/>
                <a:cs typeface="ＭＳ Ｐゴシック" charset="-128"/>
              </a:rPr>
              <a:t>SYSTEM DELIVERY == DR screening</a:t>
            </a:r>
          </a:p>
          <a:p>
            <a:r>
              <a:rPr lang="en-US" sz="1200" b="1" kern="1200" baseline="0" dirty="0">
                <a:solidFill>
                  <a:schemeClr val="tx1"/>
                </a:solidFill>
                <a:latin typeface="+mn-lt"/>
                <a:ea typeface="ＭＳ Ｐゴシック" charset="-128"/>
                <a:cs typeface="ＭＳ Ｐゴシック" charset="-128"/>
              </a:rPr>
              <a:t>ACADEMIC COLLABORATION (research and training)</a:t>
            </a:r>
          </a:p>
          <a:p>
            <a:r>
              <a:rPr lang="en-US" sz="1200" kern="1200" baseline="0" dirty="0">
                <a:solidFill>
                  <a:schemeClr val="tx1"/>
                </a:solidFill>
                <a:latin typeface="+mn-lt"/>
                <a:ea typeface="ＭＳ Ｐゴシック" charset="-128"/>
                <a:cs typeface="ＭＳ Ｐゴシック" charset="-128"/>
              </a:rPr>
              <a:t>more importantly, broaden our definition– global health in our backyard…</a:t>
            </a:r>
            <a:endParaRPr lang="en-US" sz="1200" kern="1200" dirty="0">
              <a:solidFill>
                <a:schemeClr val="tx1"/>
              </a:solidFill>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20AAFE96-352B-CB4D-BFE3-1BB287C20798}"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r>
              <a:rPr lang="en-US" dirty="0"/>
              <a:t>Statistical analysis can be used to interpret and give meaning to data, however, the ability to interpret large quantities of data and it’s resulting statistical reporting is not always straightforward. Graphical representations such as graphs and maps are a way of translating or converting data in to a visual interpretation.Commonly used world maps are imperfect and contain distortions to allow a spherical reality to be represented in 2-dimensions</a:t>
            </a:r>
            <a:r>
              <a:rPr lang="en-US" b="1" dirty="0"/>
              <a:t>. This distortion can be manipulated to produce a world map that gives each defined area (country or region) a size proportional to its population.[1]Cartograms are used to effectively map socio-economic data and can be effective means of mapping disease. In keeping with the phrase “a picture equals a thousand words” cartograms can be used to analyse spatial data in an easily comprehensible style</a:t>
            </a:r>
            <a:endParaRPr lang="en-US" b="1" dirty="0">
              <a:ea typeface="ＭＳ Ｐゴシック" pitchFamily="29" charset="-128"/>
              <a:cs typeface="ＭＳ Ｐゴシック" pitchFamily="29" charset="-128"/>
            </a:endParaRPr>
          </a:p>
        </p:txBody>
      </p:sp>
      <p:sp>
        <p:nvSpPr>
          <p:cNvPr id="24580" name="Slide Number Placeholder 3"/>
          <p:cNvSpPr>
            <a:spLocks noGrp="1"/>
          </p:cNvSpPr>
          <p:nvPr>
            <p:ph type="sldNum" sz="quarter" idx="5"/>
          </p:nvPr>
        </p:nvSpPr>
        <p:spPr bwMode="auto">
          <a:noFill/>
          <a:ln>
            <a:miter lim="800000"/>
            <a:headEnd/>
            <a:tailEnd/>
          </a:ln>
        </p:spPr>
        <p:txBody>
          <a:bodyPr/>
          <a:lstStyle/>
          <a:p>
            <a:fld id="{FCBD5119-20C8-4648-B655-626509576C30}" type="slidenum">
              <a:rPr lang="en-US" smtClean="0">
                <a:latin typeface="Calibri" pitchFamily="29" charset="0"/>
                <a:ea typeface="ＭＳ Ｐゴシック" pitchFamily="29" charset="-128"/>
                <a:cs typeface="ＭＳ Ｐゴシック" pitchFamily="29" charset="-128"/>
              </a:rPr>
              <a:pPr/>
              <a:t>5</a:t>
            </a:fld>
            <a:endParaRPr lang="en-US" dirty="0">
              <a:latin typeface="Calibri" pitchFamily="29" charset="0"/>
              <a:ea typeface="ＭＳ Ｐゴシック" pitchFamily="29" charset="-128"/>
              <a:cs typeface="ＭＳ Ｐゴシック" pitchFamily="29"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r>
              <a:rPr lang="en-US" dirty="0"/>
              <a:t>Statistical analysis can be used to interpret and give meaning to data, however, the ability to interpret large quantities of data and it’s resulting statistical reporting is not always straightforward. Graphical representations such as graphs and maps are a way of translating or converting data in to a visual interpretation.Commonly used world maps are imperfect and contain distortions to allow a spherical reality to be represented in 2-dimensions</a:t>
            </a:r>
            <a:r>
              <a:rPr lang="en-US" b="1" dirty="0"/>
              <a:t>. This distortion can be manipulated to produce a world map that gives each defined area (country or region) a size proportional to its population.[1]Cartograms are used to effectively map socio-economic data and can be effective means of mapping disease. In keeping with the phrase “a picture equals a thousand words” cartograms can be used to analyse spatial data in an easily comprehensible style</a:t>
            </a:r>
            <a:endParaRPr lang="en-US" b="1" dirty="0">
              <a:ea typeface="ＭＳ Ｐゴシック" pitchFamily="29" charset="-128"/>
              <a:cs typeface="ＭＳ Ｐゴシック" pitchFamily="29" charset="-128"/>
            </a:endParaRPr>
          </a:p>
        </p:txBody>
      </p:sp>
      <p:sp>
        <p:nvSpPr>
          <p:cNvPr id="24580" name="Slide Number Placeholder 3"/>
          <p:cNvSpPr>
            <a:spLocks noGrp="1"/>
          </p:cNvSpPr>
          <p:nvPr>
            <p:ph type="sldNum" sz="quarter" idx="5"/>
          </p:nvPr>
        </p:nvSpPr>
        <p:spPr bwMode="auto">
          <a:noFill/>
          <a:ln>
            <a:miter lim="800000"/>
            <a:headEnd/>
            <a:tailEnd/>
          </a:ln>
        </p:spPr>
        <p:txBody>
          <a:bodyPr/>
          <a:lstStyle/>
          <a:p>
            <a:fld id="{FCBD5119-20C8-4648-B655-626509576C30}" type="slidenum">
              <a:rPr lang="en-US" smtClean="0">
                <a:latin typeface="Calibri" pitchFamily="29" charset="0"/>
                <a:ea typeface="ＭＳ Ｐゴシック" pitchFamily="29" charset="-128"/>
                <a:cs typeface="ＭＳ Ｐゴシック" pitchFamily="29" charset="-128"/>
              </a:rPr>
              <a:pPr/>
              <a:t>6</a:t>
            </a:fld>
            <a:endParaRPr lang="en-US" dirty="0">
              <a:latin typeface="Calibri" pitchFamily="29" charset="0"/>
              <a:ea typeface="ＭＳ Ｐゴシック" pitchFamily="29" charset="-128"/>
              <a:cs typeface="ＭＳ Ｐゴシック" pitchFamily="29"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r>
              <a:rPr lang="en-US" dirty="0"/>
              <a:t>In 1971, Hart[2] described the, “Inverse Care Law” as the availability of good medical care varying inversely with the need for it in the population served. Hart was describing the situation in the National Health Service in Great Britain at the time in which he practiced as both a General Practitioner and an epidemiologist.</a:t>
            </a:r>
            <a:endParaRPr lang="en-US" dirty="0">
              <a:ea typeface="ＭＳ Ｐゴシック" pitchFamily="29" charset="-128"/>
              <a:cs typeface="ＭＳ Ｐゴシック" pitchFamily="29" charset="-128"/>
            </a:endParaRPr>
          </a:p>
        </p:txBody>
      </p:sp>
      <p:sp>
        <p:nvSpPr>
          <p:cNvPr id="24580" name="Slide Number Placeholder 3"/>
          <p:cNvSpPr>
            <a:spLocks noGrp="1"/>
          </p:cNvSpPr>
          <p:nvPr>
            <p:ph type="sldNum" sz="quarter" idx="5"/>
          </p:nvPr>
        </p:nvSpPr>
        <p:spPr bwMode="auto">
          <a:noFill/>
          <a:ln>
            <a:miter lim="800000"/>
            <a:headEnd/>
            <a:tailEnd/>
          </a:ln>
        </p:spPr>
        <p:txBody>
          <a:bodyPr/>
          <a:lstStyle/>
          <a:p>
            <a:fld id="{FCBD5119-20C8-4648-B655-626509576C30}" type="slidenum">
              <a:rPr lang="en-US" smtClean="0">
                <a:latin typeface="Calibri" pitchFamily="29" charset="0"/>
                <a:ea typeface="ＭＳ Ｐゴシック" pitchFamily="29" charset="-128"/>
                <a:cs typeface="ＭＳ Ｐゴシック" pitchFamily="29" charset="-128"/>
              </a:rPr>
              <a:pPr/>
              <a:t>7</a:t>
            </a:fld>
            <a:endParaRPr lang="en-US" dirty="0">
              <a:latin typeface="Calibri" pitchFamily="29" charset="0"/>
              <a:ea typeface="ＭＳ Ｐゴシック" pitchFamily="29" charset="-128"/>
              <a:cs typeface="ＭＳ Ｐゴシック" pitchFamily="29"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AAFE96-352B-CB4D-BFE3-1BB287C20798}"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That is More</a:t>
            </a:r>
            <a:r>
              <a:rPr lang="en-US" baseline="0" dirty="0"/>
              <a:t> people than who live in CA NOT seeing the big E</a:t>
            </a:r>
            <a:endParaRPr lang="en-US" dirty="0"/>
          </a:p>
        </p:txBody>
      </p:sp>
      <p:sp>
        <p:nvSpPr>
          <p:cNvPr id="4" name="Slide Number Placeholder 3"/>
          <p:cNvSpPr>
            <a:spLocks noGrp="1"/>
          </p:cNvSpPr>
          <p:nvPr>
            <p:ph type="sldNum" sz="quarter" idx="10"/>
          </p:nvPr>
        </p:nvSpPr>
        <p:spPr/>
        <p:txBody>
          <a:bodyPr/>
          <a:lstStyle/>
          <a:p>
            <a:pPr>
              <a:defRPr/>
            </a:pPr>
            <a:fld id="{20AAFE96-352B-CB4D-BFE3-1BB287C20798}"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AAFE96-352B-CB4D-BFE3-1BB287C20798}" type="slidenum">
              <a:rPr lang="en-US" smtClean="0"/>
              <a:pPr>
                <a:defRPr/>
              </a:pPr>
              <a:t>10</a:t>
            </a:fld>
            <a:endParaRPr lang="en-US" dirty="0"/>
          </a:p>
        </p:txBody>
      </p:sp>
    </p:spTree>
    <p:extLst>
      <p:ext uri="{BB962C8B-B14F-4D97-AF65-F5344CB8AC3E}">
        <p14:creationId xmlns:p14="http://schemas.microsoft.com/office/powerpoint/2010/main" val="3626000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AAFE96-352B-CB4D-BFE3-1BB287C20798}" type="slidenum">
              <a:rPr lang="en-US" smtClean="0"/>
              <a:pPr>
                <a:defRPr/>
              </a:pPr>
              <a:t>11</a:t>
            </a:fld>
            <a:endParaRPr lang="en-US" dirty="0"/>
          </a:p>
        </p:txBody>
      </p:sp>
    </p:spTree>
    <p:extLst>
      <p:ext uri="{BB962C8B-B14F-4D97-AF65-F5344CB8AC3E}">
        <p14:creationId xmlns:p14="http://schemas.microsoft.com/office/powerpoint/2010/main" val="67119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 again</a:t>
            </a:r>
            <a:r>
              <a:rPr lang="en-US" baseline="0" dirty="0"/>
              <a:t> is our power map;</a:t>
            </a:r>
          </a:p>
          <a:p>
            <a:r>
              <a:rPr lang="en-US" baseline="0" dirty="0"/>
              <a:t>north of power</a:t>
            </a:r>
            <a:endParaRPr lang="en-US" dirty="0"/>
          </a:p>
        </p:txBody>
      </p:sp>
      <p:sp>
        <p:nvSpPr>
          <p:cNvPr id="4" name="Slide Number Placeholder 3"/>
          <p:cNvSpPr>
            <a:spLocks noGrp="1"/>
          </p:cNvSpPr>
          <p:nvPr>
            <p:ph type="sldNum" sz="quarter" idx="10"/>
          </p:nvPr>
        </p:nvSpPr>
        <p:spPr/>
        <p:txBody>
          <a:bodyPr/>
          <a:lstStyle/>
          <a:p>
            <a:pPr>
              <a:defRPr/>
            </a:pPr>
            <a:fld id="{20AAFE96-352B-CB4D-BFE3-1BB287C20798}"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SoPo: leading cause of visual impairment, uncorrected refractive</a:t>
            </a:r>
            <a:r>
              <a:rPr lang="en-US" baseline="0" dirty="0"/>
              <a:t> error, and of blindness: cataract</a:t>
            </a:r>
            <a:endParaRPr lang="en-US" dirty="0"/>
          </a:p>
        </p:txBody>
      </p:sp>
      <p:sp>
        <p:nvSpPr>
          <p:cNvPr id="4" name="Slide Number Placeholder 3"/>
          <p:cNvSpPr>
            <a:spLocks noGrp="1"/>
          </p:cNvSpPr>
          <p:nvPr>
            <p:ph type="sldNum" sz="quarter" idx="10"/>
          </p:nvPr>
        </p:nvSpPr>
        <p:spPr/>
        <p:txBody>
          <a:bodyPr/>
          <a:lstStyle/>
          <a:p>
            <a:pPr>
              <a:defRPr/>
            </a:pPr>
            <a:fld id="{20AAFE96-352B-CB4D-BFE3-1BB287C20798}"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874A2D-53D1-B24D-867D-5753A098199A}" type="slidenum">
              <a:rPr lang="en-US" smtClean="0"/>
              <a:pPr/>
              <a:t>14</a:t>
            </a:fld>
            <a:endParaRPr lang="en-US" dirty="0"/>
          </a:p>
        </p:txBody>
      </p:sp>
    </p:spTree>
    <p:extLst>
      <p:ext uri="{BB962C8B-B14F-4D97-AF65-F5344CB8AC3E}">
        <p14:creationId xmlns:p14="http://schemas.microsoft.com/office/powerpoint/2010/main" val="3558734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a:extLst>
              <a:ext uri="{FF2B5EF4-FFF2-40B4-BE49-F238E27FC236}">
                <a16:creationId xmlns:a16="http://schemas.microsoft.com/office/drawing/2014/main" id="{F987CAE2-370D-6594-024C-3CF9ECAFE299}"/>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a:extLst>
              <a:ext uri="{FF2B5EF4-FFF2-40B4-BE49-F238E27FC236}">
                <a16:creationId xmlns:a16="http://schemas.microsoft.com/office/drawing/2014/main" id="{E9DB029E-3C1D-6E53-8221-8AEBDCF220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ea typeface="ＭＳ Ｐゴシック" panose="020B0600070205080204" pitchFamily="34" charset="-128"/>
              </a:rPr>
              <a:t>Cataract surgery to restore sight is one of the most cost-effective interventions in health care</a:t>
            </a:r>
            <a:endParaRPr lang="en-US" altLang="en-US" dirty="0">
              <a:ea typeface="ＭＳ Ｐゴシック" panose="020B0600070205080204" pitchFamily="34" charset="-128"/>
            </a:endParaRPr>
          </a:p>
          <a:p>
            <a:r>
              <a:rPr lang="en-GB" altLang="en-US" dirty="0">
                <a:ea typeface="ＭＳ Ｐゴシック" panose="020B0600070205080204" pitchFamily="34" charset="-128"/>
              </a:rPr>
              <a:t>Infectious causes of blindness are decreasing as a result of public health interventions and socio-economic development. Blinding trachoma now affects fewer than 80 million people, compared to 360 million in 1985</a:t>
            </a:r>
            <a:endParaRPr lang="en-US" altLang="en-US" dirty="0">
              <a:ea typeface="ＭＳ Ｐゴシック" panose="020B0600070205080204" pitchFamily="34" charset="-128"/>
            </a:endParaRPr>
          </a:p>
        </p:txBody>
      </p:sp>
      <p:sp>
        <p:nvSpPr>
          <p:cNvPr id="36867" name="Slide Number Placeholder 3">
            <a:extLst>
              <a:ext uri="{FF2B5EF4-FFF2-40B4-BE49-F238E27FC236}">
                <a16:creationId xmlns:a16="http://schemas.microsoft.com/office/drawing/2014/main" id="{0A38D466-7A15-404B-DC96-5A643D1159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61AFD74-2CF8-2A47-A706-9C18E9F7D87C}" type="slidenum">
              <a:rPr lang="en-US" altLang="en-US" sz="1200">
                <a:latin typeface="Calibri" panose="020F0502020204030204" pitchFamily="34" charset="0"/>
              </a:rPr>
              <a:pPr eaLnBrk="1" hangingPunct="1"/>
              <a:t>15</a:t>
            </a:fld>
            <a:endParaRPr lang="en-US" altLang="en-US" sz="1200" dirty="0">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3D409E42-BB1F-4054-613F-815A58483C2E}"/>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8" name="Notes Placeholder 2">
            <a:extLst>
              <a:ext uri="{FF2B5EF4-FFF2-40B4-BE49-F238E27FC236}">
                <a16:creationId xmlns:a16="http://schemas.microsoft.com/office/drawing/2014/main" id="{BD270603-BC09-4A8D-BBDB-9C0908DCED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ea typeface="ＭＳ Ｐゴシック" panose="020B0600070205080204" pitchFamily="34" charset="-128"/>
              </a:rPr>
              <a:t>Trachoma; map of areas affected-- 80 million cases worldwide:</a:t>
            </a:r>
          </a:p>
          <a:p>
            <a:endParaRPr lang="en-US" altLang="en-US" dirty="0">
              <a:ea typeface="ＭＳ Ｐゴシック" panose="020B0600070205080204" pitchFamily="34" charset="-128"/>
            </a:endParaRPr>
          </a:p>
        </p:txBody>
      </p:sp>
      <p:sp>
        <p:nvSpPr>
          <p:cNvPr id="45059" name="Slide Number Placeholder 3">
            <a:extLst>
              <a:ext uri="{FF2B5EF4-FFF2-40B4-BE49-F238E27FC236}">
                <a16:creationId xmlns:a16="http://schemas.microsoft.com/office/drawing/2014/main" id="{76B39C50-59E9-10C4-1277-84DB1209A17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4E60362-15F2-7145-950C-EF0A7B289A05}" type="slidenum">
              <a:rPr lang="en-US" altLang="en-US" sz="1200">
                <a:latin typeface="Calibri" panose="020F0502020204030204" pitchFamily="34" charset="0"/>
              </a:rPr>
              <a:pPr eaLnBrk="1" hangingPunct="1"/>
              <a:t>16</a:t>
            </a:fld>
            <a:endParaRPr lang="en-US" altLang="en-US" sz="1200" dirty="0">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mn-lt"/>
                <a:ea typeface="ＭＳ Ｐゴシック" charset="-128"/>
                <a:cs typeface="ＭＳ Ｐゴシック" charset="-128"/>
              </a:rPr>
              <a:t>As</a:t>
            </a:r>
            <a:r>
              <a:rPr lang="en-US" sz="1200" kern="1200" baseline="0" dirty="0">
                <a:solidFill>
                  <a:schemeClr val="tx1"/>
                </a:solidFill>
                <a:latin typeface="+mn-lt"/>
                <a:ea typeface="ＭＳ Ｐゴシック" charset="-128"/>
                <a:cs typeface="ＭＳ Ｐゴシック" charset="-128"/>
              </a:rPr>
              <a:t> our world becomes more interconnected and interdependent, we have expanded what “global health means”</a:t>
            </a:r>
            <a:endParaRPr lang="en-US" sz="1200" kern="1200" dirty="0">
              <a:solidFill>
                <a:schemeClr val="tx1"/>
              </a:solidFill>
              <a:latin typeface="+mn-lt"/>
              <a:ea typeface="ＭＳ Ｐゴシック" charset="-128"/>
              <a:cs typeface="ＭＳ Ｐゴシック" charset="-128"/>
            </a:endParaRPr>
          </a:p>
          <a:p>
            <a:r>
              <a:rPr lang="en-US" sz="1200" kern="1200" dirty="0">
                <a:solidFill>
                  <a:schemeClr val="tx1"/>
                </a:solidFill>
                <a:latin typeface="+mn-lt"/>
                <a:ea typeface="ＭＳ Ｐゴシック" charset="-128"/>
                <a:cs typeface="ＭＳ Ｐゴシック" charset="-128"/>
              </a:rPr>
              <a:t>ophtho:</a:t>
            </a:r>
            <a:r>
              <a:rPr lang="en-US" sz="1200" kern="1200" baseline="0" dirty="0">
                <a:solidFill>
                  <a:schemeClr val="tx1"/>
                </a:solidFill>
                <a:latin typeface="+mn-lt"/>
                <a:ea typeface="ＭＳ Ｐゴシック" charset="-128"/>
                <a:cs typeface="ＭＳ Ｐゴシック" charset="-128"/>
              </a:rPr>
              <a:t> cataracts, refractive error, disparities in access to care, human resources, global health work-</a:t>
            </a:r>
          </a:p>
          <a:p>
            <a:r>
              <a:rPr lang="en-US" sz="1200" b="1" kern="1200" baseline="0" dirty="0">
                <a:solidFill>
                  <a:schemeClr val="tx1"/>
                </a:solidFill>
                <a:latin typeface="+mn-lt"/>
                <a:ea typeface="ＭＳ Ｐゴシック" charset="-128"/>
                <a:cs typeface="ＭＳ Ｐゴシック" charset="-128"/>
              </a:rPr>
              <a:t>SERVICE DELIVERY- </a:t>
            </a:r>
            <a:r>
              <a:rPr lang="en-US" sz="1200" kern="1200" baseline="0" dirty="0">
                <a:solidFill>
                  <a:schemeClr val="tx1"/>
                </a:solidFill>
                <a:latin typeface="+mn-lt"/>
                <a:ea typeface="ＭＳ Ｐゴシック" charset="-128"/>
                <a:cs typeface="ＭＳ Ｐゴシック" charset="-128"/>
              </a:rPr>
              <a:t>individual surgeries</a:t>
            </a:r>
            <a:endParaRPr lang="en-US" sz="1200" b="1" kern="1200" baseline="0" dirty="0">
              <a:solidFill>
                <a:schemeClr val="tx1"/>
              </a:solidFill>
              <a:latin typeface="+mn-lt"/>
              <a:ea typeface="ＭＳ Ｐゴシック" charset="-128"/>
              <a:cs typeface="ＭＳ Ｐゴシック" charset="-128"/>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1" kern="1200" baseline="0" dirty="0">
                <a:solidFill>
                  <a:schemeClr val="tx1"/>
                </a:solidFill>
                <a:latin typeface="+mn-lt"/>
                <a:ea typeface="ＭＳ Ｐゴシック" charset="-128"/>
                <a:cs typeface="ＭＳ Ｐゴシック" charset="-128"/>
              </a:rPr>
              <a:t>CAPACITY BUILDING: </a:t>
            </a:r>
            <a:r>
              <a:rPr lang="en-US" sz="1200" kern="1200" baseline="0" dirty="0">
                <a:solidFill>
                  <a:schemeClr val="tx1"/>
                </a:solidFill>
                <a:latin typeface="+mn-lt"/>
                <a:ea typeface="ＭＳ Ｐゴシック" charset="-128"/>
                <a:cs typeface="ＭＳ Ｐゴシック" charset="-128"/>
              </a:rPr>
              <a:t>, education (telemedicine), lectures, training those abroad here—skills transfer- sandwich fellowships, etc… </a:t>
            </a:r>
            <a:endParaRPr lang="en-US" sz="1200" b="1" kern="1200" baseline="0" dirty="0">
              <a:solidFill>
                <a:schemeClr val="tx1"/>
              </a:solidFill>
              <a:latin typeface="+mn-lt"/>
              <a:ea typeface="ＭＳ Ｐゴシック" charset="-128"/>
              <a:cs typeface="ＭＳ Ｐゴシック" charset="-128"/>
            </a:endParaRPr>
          </a:p>
          <a:p>
            <a:r>
              <a:rPr lang="en-US" sz="1200" b="1" kern="1200" baseline="0" dirty="0">
                <a:solidFill>
                  <a:schemeClr val="tx1"/>
                </a:solidFill>
                <a:latin typeface="+mn-lt"/>
                <a:ea typeface="ＭＳ Ｐゴシック" charset="-128"/>
                <a:cs typeface="ＭＳ Ｐゴシック" charset="-128"/>
              </a:rPr>
              <a:t>INSTITUTION BUILDING,- long term</a:t>
            </a:r>
          </a:p>
          <a:p>
            <a:r>
              <a:rPr lang="en-US" sz="1200" b="1" kern="1200" baseline="0" dirty="0">
                <a:solidFill>
                  <a:schemeClr val="tx1"/>
                </a:solidFill>
                <a:latin typeface="+mn-lt"/>
                <a:ea typeface="ＭＳ Ｐゴシック" charset="-128"/>
                <a:cs typeface="ＭＳ Ｐゴシック" charset="-128"/>
              </a:rPr>
              <a:t>SYSTEM DELIVERY == DR screening</a:t>
            </a:r>
          </a:p>
          <a:p>
            <a:r>
              <a:rPr lang="en-US" sz="1200" b="1" kern="1200" baseline="0" dirty="0">
                <a:solidFill>
                  <a:schemeClr val="tx1"/>
                </a:solidFill>
                <a:latin typeface="+mn-lt"/>
                <a:ea typeface="ＭＳ Ｐゴシック" charset="-128"/>
                <a:cs typeface="ＭＳ Ｐゴシック" charset="-128"/>
              </a:rPr>
              <a:t>ACADEMIC COLLABORATION (research and training)</a:t>
            </a:r>
          </a:p>
          <a:p>
            <a:r>
              <a:rPr lang="en-US" sz="1200" kern="1200" baseline="0" dirty="0">
                <a:solidFill>
                  <a:schemeClr val="tx1"/>
                </a:solidFill>
                <a:latin typeface="+mn-lt"/>
                <a:ea typeface="ＭＳ Ｐゴシック" charset="-128"/>
                <a:cs typeface="ＭＳ Ｐゴシック" charset="-128"/>
              </a:rPr>
              <a:t>more importantly, broaden our definition– global health in our backyard…</a:t>
            </a:r>
            <a:endParaRPr lang="en-US" sz="1200" kern="1200" dirty="0">
              <a:solidFill>
                <a:schemeClr val="tx1"/>
              </a:solidFill>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20AAFE96-352B-CB4D-BFE3-1BB287C20798}"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874A2D-53D1-B24D-867D-5753A098199A}" type="slidenum">
              <a:rPr lang="en-US" smtClean="0"/>
              <a:pPr/>
              <a:t>23</a:t>
            </a:fld>
            <a:endParaRPr lang="en-US" dirty="0"/>
          </a:p>
        </p:txBody>
      </p:sp>
    </p:spTree>
    <p:extLst>
      <p:ext uri="{BB962C8B-B14F-4D97-AF65-F5344CB8AC3E}">
        <p14:creationId xmlns:p14="http://schemas.microsoft.com/office/powerpoint/2010/main" val="1593053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Coney JM, Scott AW. Racial disparities in the screening and treatment of diabetic retinopathy. J Natl Med Assoc 2022</a:t>
            </a:r>
            <a:r>
              <a:rPr lang="en-US" sz="1200" dirty="0">
                <a:solidFill>
                  <a:srgbClr val="5B616B"/>
                </a:solidFill>
                <a:effectLst/>
                <a:latin typeface="Times New Roman" panose="02020603050405020304" pitchFamily="18" charset="0"/>
                <a:ea typeface="Times New Roman" panose="02020603050405020304" pitchFamily="18" charset="0"/>
              </a:rPr>
              <a:t>;</a:t>
            </a:r>
            <a:r>
              <a:rPr lang="en-US" sz="1200" dirty="0">
                <a:solidFill>
                  <a:srgbClr val="000000"/>
                </a:solidFill>
                <a:effectLst/>
                <a:latin typeface="Times New Roman" panose="02020603050405020304" pitchFamily="18" charset="0"/>
                <a:ea typeface="Times New Roman" panose="02020603050405020304" pitchFamily="18" charset="0"/>
              </a:rPr>
              <a:t>S0027-9684(21)00236-4.</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rPr>
              <a:t>Berkowtiz ST, Groth SL, Gangaputra S, Patel. S. Racial/ethnic disparities in ophthalmology clinic trials resulting in US Food and Drug Administration Approvals from 2000 to 2020. JAMA Ophthalmology 2021;139:629-637.</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rPr>
              <a:t>Bowe T, Salabati M, Soares R, Huang et al. Racial, ethnic, and gender disparities in diabetic macular edema clinical trials. Ophthalmology Retina 2022;S2468-6530(22)00040-9.</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1874A2D-53D1-B24D-867D-5753A098199A}" type="slidenum">
              <a:rPr lang="en-US" smtClean="0"/>
              <a:pPr/>
              <a:t>24</a:t>
            </a:fld>
            <a:endParaRPr lang="en-US" dirty="0"/>
          </a:p>
        </p:txBody>
      </p:sp>
    </p:spTree>
    <p:extLst>
      <p:ext uri="{BB962C8B-B14F-4D97-AF65-F5344CB8AC3E}">
        <p14:creationId xmlns:p14="http://schemas.microsoft.com/office/powerpoint/2010/main" val="1423052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874A2D-53D1-B24D-867D-5753A098199A}" type="slidenum">
              <a:rPr lang="en-US" smtClean="0"/>
              <a:pPr/>
              <a:t>26</a:t>
            </a:fld>
            <a:endParaRPr lang="en-US" dirty="0"/>
          </a:p>
        </p:txBody>
      </p:sp>
    </p:spTree>
    <p:extLst>
      <p:ext uri="{BB962C8B-B14F-4D97-AF65-F5344CB8AC3E}">
        <p14:creationId xmlns:p14="http://schemas.microsoft.com/office/powerpoint/2010/main" val="3988129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874A2D-53D1-B24D-867D-5753A098199A}" type="slidenum">
              <a:rPr lang="en-US" smtClean="0"/>
              <a:pPr/>
              <a:t>27</a:t>
            </a:fld>
            <a:endParaRPr lang="en-US" dirty="0"/>
          </a:p>
        </p:txBody>
      </p:sp>
    </p:spTree>
    <p:extLst>
      <p:ext uri="{BB962C8B-B14F-4D97-AF65-F5344CB8AC3E}">
        <p14:creationId xmlns:p14="http://schemas.microsoft.com/office/powerpoint/2010/main" val="1208208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874A2D-53D1-B24D-867D-5753A098199A}" type="slidenum">
              <a:rPr lang="en-US" smtClean="0"/>
              <a:pPr/>
              <a:t>28</a:t>
            </a:fld>
            <a:endParaRPr lang="en-US" dirty="0"/>
          </a:p>
        </p:txBody>
      </p:sp>
    </p:spTree>
    <p:extLst>
      <p:ext uri="{BB962C8B-B14F-4D97-AF65-F5344CB8AC3E}">
        <p14:creationId xmlns:p14="http://schemas.microsoft.com/office/powerpoint/2010/main" val="1592822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874A2D-53D1-B24D-867D-5753A098199A}" type="slidenum">
              <a:rPr lang="en-US" smtClean="0"/>
              <a:pPr/>
              <a:t>29</a:t>
            </a:fld>
            <a:endParaRPr lang="en-US" dirty="0"/>
          </a:p>
        </p:txBody>
      </p:sp>
    </p:spTree>
    <p:extLst>
      <p:ext uri="{BB962C8B-B14F-4D97-AF65-F5344CB8AC3E}">
        <p14:creationId xmlns:p14="http://schemas.microsoft.com/office/powerpoint/2010/main" val="3949358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CCDF85-3280-3542-9647-8105EC0AC318}" type="slidenum">
              <a:rPr lang="en-US" smtClean="0"/>
              <a:t>31</a:t>
            </a:fld>
            <a:endParaRPr lang="en-US" dirty="0"/>
          </a:p>
        </p:txBody>
      </p:sp>
    </p:spTree>
    <p:extLst>
      <p:ext uri="{BB962C8B-B14F-4D97-AF65-F5344CB8AC3E}">
        <p14:creationId xmlns:p14="http://schemas.microsoft.com/office/powerpoint/2010/main" val="19863147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874A2D-53D1-B24D-867D-5753A098199A}" type="slidenum">
              <a:rPr lang="en-US" smtClean="0"/>
              <a:pPr/>
              <a:t>32</a:t>
            </a:fld>
            <a:endParaRPr lang="en-US" dirty="0"/>
          </a:p>
        </p:txBody>
      </p:sp>
    </p:spTree>
    <p:extLst>
      <p:ext uri="{BB962C8B-B14F-4D97-AF65-F5344CB8AC3E}">
        <p14:creationId xmlns:p14="http://schemas.microsoft.com/office/powerpoint/2010/main" val="20338343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 BELIEVE</a:t>
            </a:r>
            <a:r>
              <a:rPr lang="en-US" baseline="0" dirty="0"/>
              <a:t> </a:t>
            </a:r>
            <a:r>
              <a:rPr lang="en-US" dirty="0"/>
              <a:t>WE CAN </a:t>
            </a:r>
            <a:r>
              <a:rPr lang="en-US" baseline="0" dirty="0"/>
              <a:t>help TURN ON the LIGHTS in lower Manhattan… AND AROUND THE WORLD</a:t>
            </a:r>
            <a:endParaRPr lang="en-US" dirty="0"/>
          </a:p>
        </p:txBody>
      </p:sp>
      <p:sp>
        <p:nvSpPr>
          <p:cNvPr id="4" name="Slide Number Placeholder 3"/>
          <p:cNvSpPr>
            <a:spLocks noGrp="1"/>
          </p:cNvSpPr>
          <p:nvPr>
            <p:ph type="sldNum" sz="quarter" idx="10"/>
          </p:nvPr>
        </p:nvSpPr>
        <p:spPr/>
        <p:txBody>
          <a:bodyPr/>
          <a:lstStyle/>
          <a:p>
            <a:pPr>
              <a:defRPr/>
            </a:pPr>
            <a:fld id="{20AAFE96-352B-CB4D-BFE3-1BB287C20798}" type="slidenum">
              <a:rPr lang="en-US" smtClean="0"/>
              <a:pPr>
                <a:defRPr/>
              </a:pPr>
              <a:t>34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33D26B-DFC2-4248-8ED0-AD3E108CBDD7}" type="datetime1">
              <a:rPr lang="en-US" smtClean="0"/>
              <a:pPr/>
              <a:t>7/19/2023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2324614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3AFFF1-9C47-49F0-AE12-AF188F3F4E82}" type="datetime1">
              <a:rPr lang="en-US" smtClean="0"/>
              <a:pPr/>
              <a:t>7/19/2023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306808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C96367-2F2B-4F6E-ACF4-15FA13738E10}" type="datetime1">
              <a:rPr lang="en-US" smtClean="0"/>
              <a:pPr/>
              <a:t>7/19/2023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523C92-45F4-4C30-810D-4886C1BA6969}" type="slidenum">
              <a:rPr lang="en-US" smtClean="0"/>
              <a:pPr/>
              <a:t>‹#›</a:t>
            </a:fld>
            <a:endParaRPr lang="en-US" dirty="0"/>
          </a:p>
        </p:txBody>
      </p:sp>
    </p:spTree>
    <p:extLst>
      <p:ext uri="{BB962C8B-B14F-4D97-AF65-F5344CB8AC3E}">
        <p14:creationId xmlns:p14="http://schemas.microsoft.com/office/powerpoint/2010/main" val="2179430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3AFFF1-9C47-49F0-AE12-AF188F3F4E82}" type="datetime1">
              <a:rPr lang="en-US" smtClean="0"/>
              <a:pPr/>
              <a:t>7/19/2023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54254587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3AFFF1-9C47-49F0-AE12-AF188F3F4E82}" type="datetime1">
              <a:rPr lang="en-US" smtClean="0"/>
              <a:pPr/>
              <a:t>7/19/2023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128069974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3939D4-B818-4372-B1EE-7CB6D5BBC74A}" type="datetime1">
              <a:rPr lang="en-US" smtClean="0"/>
              <a:pPr/>
              <a:t>7/19/2023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3750632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5E438-4D0D-4834-B658-A90420491D98}" type="datetime1">
              <a:rPr lang="en-US" smtClean="0"/>
              <a:pPr/>
              <a:t>7/19/2023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698351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B3AFFF1-9C47-49F0-AE12-AF188F3F4E82}" type="datetime1">
              <a:rPr lang="en-US" smtClean="0"/>
              <a:pPr/>
              <a:t>7/19/2023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319184696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A581E0-D653-4D78-A48F-41D80498BC7E}" type="datetime1">
              <a:rPr lang="en-US" smtClean="0"/>
              <a:pPr/>
              <a:t>7/19/2023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3393054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94C003-38E8-486A-9BFD-47E55D87241C}" type="datetime1">
              <a:rPr lang="en-US" smtClean="0"/>
              <a:pPr/>
              <a:t>7/19/2023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493490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59EAA3-934B-41DB-B3B1-806F4BE5CC37}" type="datetime1">
              <a:rPr lang="en-US" smtClean="0"/>
              <a:pPr/>
              <a:t>7/19/2023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519275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05979"/>
            <a:ext cx="7924800" cy="85725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8F97F932-D99A-4087-BFB1-EA42FAFC8D2C}" type="datetime1">
              <a:rPr lang="en-US" smtClean="0"/>
              <a:pPr/>
              <a:t>7/19/2023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
        <p:nvSpPr>
          <p:cNvPr id="8" name="Content Placeholder 7"/>
          <p:cNvSpPr>
            <a:spLocks noGrp="1"/>
          </p:cNvSpPr>
          <p:nvPr>
            <p:ph sz="quarter" idx="13"/>
          </p:nvPr>
        </p:nvSpPr>
        <p:spPr>
          <a:xfrm>
            <a:off x="609600" y="1200150"/>
            <a:ext cx="7924800" cy="3086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03814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200150"/>
            <a:ext cx="3733800" cy="30861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200150"/>
            <a:ext cx="3733800" cy="30861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05979"/>
            <a:ext cx="7924800" cy="85725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8FB3498D-21C7-408B-8EF5-5B55DEF0BFD5}" type="datetime1">
              <a:rPr lang="en-US" smtClean="0"/>
              <a:pPr/>
              <a:t>7/19/2023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3543316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wo Content - Pictur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5600700" y="1257300"/>
            <a:ext cx="3086100" cy="3086100"/>
          </a:xfrm>
          <a:prstGeom prst="ellipse">
            <a:avLst/>
          </a:prstGeom>
        </p:spPr>
        <p:txBody>
          <a:bodyPr anchor="ctr"/>
          <a:lstStyle>
            <a:lvl1pPr marL="0" indent="0" algn="ctr">
              <a:buNone/>
              <a:defRPr/>
            </a:lvl1pPr>
          </a:lstStyle>
          <a:p>
            <a:r>
              <a:rPr lang="en-US" dirty="0"/>
              <a:t>Click icon to add picture</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57300"/>
            <a:ext cx="4457700" cy="3086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2A9E14D-4218-D743-BB5B-B907FBBABC66}" type="slidenum">
              <a:rPr lang="en-US" smtClean="0"/>
              <a:t>‹#›</a:t>
            </a:fld>
            <a:endParaRPr lang="en-US" dirty="0"/>
          </a:p>
        </p:txBody>
      </p:sp>
    </p:spTree>
    <p:extLst>
      <p:ext uri="{BB962C8B-B14F-4D97-AF65-F5344CB8AC3E}">
        <p14:creationId xmlns:p14="http://schemas.microsoft.com/office/powerpoint/2010/main" val="235032003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B3AFFF1-9C47-49F0-AE12-AF188F3F4E82}" type="datetime1">
              <a:rPr lang="en-US" smtClean="0"/>
              <a:pPr/>
              <a:t>7/19/2023</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2606191904"/>
      </p:ext>
    </p:extLst>
  </p:cSld>
  <p:clrMap bg1="dk1" tx1="lt1" bg2="dk2" tx2="lt2" accent1="accent1" accent2="accent2" accent3="accent3" accent4="accent4" accent5="accent5" accent6="accent6" hlink="hlink" folHlink="folHlink"/>
  <p:sldLayoutIdLst>
    <p:sldLayoutId id="2147484773" r:id="rId1"/>
    <p:sldLayoutId id="2147484774" r:id="rId2"/>
    <p:sldLayoutId id="2147484775" r:id="rId3"/>
    <p:sldLayoutId id="2147484776" r:id="rId4"/>
    <p:sldLayoutId id="2147484777" r:id="rId5"/>
    <p:sldLayoutId id="2147484778" r:id="rId6"/>
    <p:sldLayoutId id="2147484779" r:id="rId7"/>
    <p:sldLayoutId id="2147484780" r:id="rId8"/>
    <p:sldLayoutId id="2147484781" r:id="rId9"/>
    <p:sldLayoutId id="2147484782" r:id="rId10"/>
    <p:sldLayoutId id="2147484783" r:id="rId11"/>
    <p:sldLayoutId id="2147484784" r:id="rId12"/>
    <p:sldLayoutId id="2147484785" r:id="rId13"/>
    <p:sldLayoutId id="2147484786"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Users/gracesun/Desktop/AIR%20TRANSFER/Ophthalmology/Ophthalmology%20VIDEOS/2013%20AAO.mov" TargetMode="External"/><Relationship Id="rId1" Type="http://schemas.microsoft.com/office/2007/relationships/media" Target="file:////Users/gracesun/Desktop/AIR%20TRANSFER/Ophthalmology/Ophthalmology%20VIDEOS/2013%20AAO.mov" TargetMode="External"/><Relationship Id="rId5" Type="http://schemas.openxmlformats.org/officeDocument/2006/relationships/image" Target="../media/image2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2.xml"/><Relationship Id="rId5" Type="http://schemas.openxmlformats.org/officeDocument/2006/relationships/image" Target="../media/image32.jpe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2.xml"/><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slideLayout" Target="../slideLayouts/slideLayout2.xml"/><Relationship Id="rId7" Type="http://schemas.openxmlformats.org/officeDocument/2006/relationships/image" Target="../media/image38.png"/><Relationship Id="rId2" Type="http://schemas.openxmlformats.org/officeDocument/2006/relationships/video" Target="../media/media1.m4v"/><Relationship Id="rId1" Type="http://schemas.microsoft.com/office/2007/relationships/media" Target="../media/media1.m4v"/><Relationship Id="rId6" Type="http://schemas.openxmlformats.org/officeDocument/2006/relationships/image" Target="../media/image37.png"/><Relationship Id="rId5" Type="http://schemas.openxmlformats.org/officeDocument/2006/relationships/image" Target="../media/image21.jpeg"/><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1" y="226718"/>
            <a:ext cx="7885113" cy="1021556"/>
          </a:xfrm>
        </p:spPr>
        <p:txBody>
          <a:bodyPr/>
          <a:lstStyle/>
          <a:p>
            <a:pPr algn="ctr"/>
            <a:r>
              <a:rPr lang="en-US" dirty="0">
                <a:solidFill>
                  <a:srgbClr val="FFFF00"/>
                </a:solidFill>
              </a:rPr>
              <a:t>GLOBAL OPHTHALMOLOGY</a:t>
            </a:r>
          </a:p>
        </p:txBody>
      </p:sp>
      <p:sp>
        <p:nvSpPr>
          <p:cNvPr id="2" name="Subtitle 1"/>
          <p:cNvSpPr>
            <a:spLocks noGrp="1"/>
          </p:cNvSpPr>
          <p:nvPr>
            <p:ph type="body" idx="1"/>
          </p:nvPr>
        </p:nvSpPr>
        <p:spPr>
          <a:xfrm>
            <a:off x="527131" y="3633194"/>
            <a:ext cx="7885113" cy="1301162"/>
          </a:xfrm>
        </p:spPr>
        <p:txBody>
          <a:bodyPr>
            <a:noAutofit/>
          </a:bodyPr>
          <a:lstStyle/>
          <a:p>
            <a:pPr algn="ctr"/>
            <a:endParaRPr lang="en-US" sz="1400" dirty="0"/>
          </a:p>
          <a:p>
            <a:pPr algn="ctr">
              <a:lnSpc>
                <a:spcPct val="110000"/>
              </a:lnSpc>
              <a:spcBef>
                <a:spcPts val="0"/>
              </a:spcBef>
              <a:spcAft>
                <a:spcPts val="0"/>
              </a:spcAft>
            </a:pPr>
            <a:r>
              <a:rPr lang="en-US" sz="1400" dirty="0"/>
              <a:t>Grace Sun, MD</a:t>
            </a:r>
          </a:p>
          <a:p>
            <a:pPr algn="ctr">
              <a:lnSpc>
                <a:spcPct val="110000"/>
              </a:lnSpc>
              <a:spcBef>
                <a:spcPts val="0"/>
              </a:spcBef>
              <a:spcAft>
                <a:spcPts val="0"/>
              </a:spcAft>
            </a:pPr>
            <a:r>
              <a:rPr lang="en-US" sz="1400" dirty="0"/>
              <a:t>Associate Professor in Ophthalmology</a:t>
            </a:r>
          </a:p>
          <a:p>
            <a:pPr algn="ctr">
              <a:lnSpc>
                <a:spcPct val="110000"/>
              </a:lnSpc>
              <a:spcBef>
                <a:spcPts val="0"/>
              </a:spcBef>
              <a:spcAft>
                <a:spcPts val="0"/>
              </a:spcAft>
            </a:pPr>
            <a:r>
              <a:rPr lang="en-US" sz="1400" dirty="0"/>
              <a:t>New York Presbyterian Hospital/Weill Cornell Medical College</a:t>
            </a:r>
          </a:p>
          <a:p>
            <a:pPr algn="ctr">
              <a:spcBef>
                <a:spcPts val="0"/>
              </a:spcBef>
              <a:spcAft>
                <a:spcPts val="0"/>
              </a:spcAft>
            </a:pPr>
            <a:r>
              <a:rPr lang="en-US" sz="1400" dirty="0"/>
              <a:t>President, Women in Ophthalmology</a:t>
            </a:r>
          </a:p>
        </p:txBody>
      </p:sp>
      <p:pic>
        <p:nvPicPr>
          <p:cNvPr id="4" name="Picture 3" descr="WCMC_web-White_RG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49081" y="4558703"/>
            <a:ext cx="2421929" cy="525034"/>
          </a:xfrm>
          <a:prstGeom prst="rect">
            <a:avLst/>
          </a:prstGeom>
        </p:spPr>
      </p:pic>
      <p:pic>
        <p:nvPicPr>
          <p:cNvPr id="6" name="Picture 5"/>
          <p:cNvPicPr>
            <a:picLocks noChangeAspect="1"/>
          </p:cNvPicPr>
          <p:nvPr/>
        </p:nvPicPr>
        <p:blipFill>
          <a:blip r:embed="rId4"/>
          <a:srcRect t="32034" b="15832"/>
          <a:stretch>
            <a:fillRect/>
          </a:stretch>
        </p:blipFill>
        <p:spPr>
          <a:xfrm>
            <a:off x="550254" y="1065141"/>
            <a:ext cx="7860278" cy="2806226"/>
          </a:xfrm>
          <a:prstGeom prst="rect">
            <a:avLst/>
          </a:prstGeom>
        </p:spPr>
      </p:pic>
    </p:spTree>
    <p:extLst>
      <p:ext uri="{BB962C8B-B14F-4D97-AF65-F5344CB8AC3E}">
        <p14:creationId xmlns:p14="http://schemas.microsoft.com/office/powerpoint/2010/main" val="193492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3"/>
          <a:srcRect b="15832"/>
          <a:stretch>
            <a:fillRect/>
          </a:stretch>
        </p:blipFill>
        <p:spPr>
          <a:xfrm>
            <a:off x="1" y="-124300"/>
            <a:ext cx="9143999" cy="5270464"/>
          </a:xfrm>
          <a:prstGeom prst="rect">
            <a:avLst/>
          </a:prstGeom>
        </p:spPr>
      </p:pic>
      <p:cxnSp>
        <p:nvCxnSpPr>
          <p:cNvPr id="14" name="Curved Connector 13"/>
          <p:cNvCxnSpPr/>
          <p:nvPr/>
        </p:nvCxnSpPr>
        <p:spPr bwMode="auto">
          <a:xfrm flipV="1">
            <a:off x="279400" y="2781300"/>
            <a:ext cx="4775200" cy="228600"/>
          </a:xfrm>
          <a:prstGeom prst="curvedConnector3">
            <a:avLst>
              <a:gd name="adj1" fmla="val 50000"/>
            </a:avLst>
          </a:prstGeom>
          <a:solidFill>
            <a:schemeClr val="accent1"/>
          </a:solidFill>
          <a:ln w="101600" cap="flat" cmpd="sng" algn="ctr">
            <a:solidFill>
              <a:srgbClr val="FF0000"/>
            </a:solidFill>
            <a:prstDash val="solid"/>
            <a:round/>
            <a:headEnd type="none" w="med" len="med"/>
            <a:tailEnd type="none" w="med" len="med"/>
          </a:ln>
          <a:effectLst/>
        </p:spPr>
      </p:cxnSp>
      <p:sp>
        <p:nvSpPr>
          <p:cNvPr id="15" name="TextBox 14"/>
          <p:cNvSpPr txBox="1"/>
          <p:nvPr/>
        </p:nvSpPr>
        <p:spPr>
          <a:xfrm>
            <a:off x="4318001" y="2990850"/>
            <a:ext cx="3229670" cy="1107996"/>
          </a:xfrm>
          <a:prstGeom prst="rect">
            <a:avLst/>
          </a:prstGeom>
          <a:noFill/>
        </p:spPr>
        <p:txBody>
          <a:bodyPr wrap="none" rtlCol="0">
            <a:spAutoFit/>
          </a:bodyPr>
          <a:lstStyle/>
          <a:p>
            <a:r>
              <a:rPr lang="en-US" sz="6600" dirty="0">
                <a:solidFill>
                  <a:srgbClr val="FF0000"/>
                </a:solidFill>
                <a:latin typeface="Comic Sans MS"/>
                <a:cs typeface="Comic Sans MS"/>
              </a:rPr>
              <a:t>“SOPO”</a:t>
            </a:r>
          </a:p>
        </p:txBody>
      </p:sp>
    </p:spTree>
    <p:extLst>
      <p:ext uri="{BB962C8B-B14F-4D97-AF65-F5344CB8AC3E}">
        <p14:creationId xmlns:p14="http://schemas.microsoft.com/office/powerpoint/2010/main" val="425242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ppt_x</p:attrName>
                                        </p:attrNameLst>
                                      </p:cBhvr>
                                      <p:tavLst>
                                        <p:tav tm="0">
                                          <p:val>
                                            <p:strVal val="#ppt_x-.2"/>
                                          </p:val>
                                        </p:tav>
                                        <p:tav tm="100000">
                                          <p:val>
                                            <p:strVal val="#ppt_x"/>
                                          </p:val>
                                        </p:tav>
                                      </p:tavLst>
                                    </p:anim>
                                    <p:anim calcmode="lin" valueType="num">
                                      <p:cBhvr>
                                        <p:cTn id="8"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9271" y="-134324"/>
            <a:ext cx="3833032" cy="859393"/>
          </a:xfrm>
        </p:spPr>
        <p:txBody>
          <a:bodyPr/>
          <a:lstStyle/>
          <a:p>
            <a:r>
              <a:rPr lang="en-US" sz="3200" dirty="0">
                <a:solidFill>
                  <a:srgbClr val="FFFF00"/>
                </a:solidFill>
              </a:rPr>
              <a:t>here’s my story…</a:t>
            </a:r>
          </a:p>
        </p:txBody>
      </p:sp>
      <p:pic>
        <p:nvPicPr>
          <p:cNvPr id="8" name="Content Placeholder 7" descr="Kenya 2009 171.jpg"/>
          <p:cNvPicPr>
            <a:picLocks noGrp="1" noChangeAspect="1"/>
          </p:cNvPicPr>
          <p:nvPr>
            <p:ph sz="quarter" idx="13"/>
          </p:nvPr>
        </p:nvPicPr>
        <p:blipFill>
          <a:blip r:embed="rId3"/>
          <a:stretch>
            <a:fillRect/>
          </a:stretch>
        </p:blipFill>
        <p:spPr>
          <a:xfrm>
            <a:off x="2259232" y="1200150"/>
            <a:ext cx="4625536" cy="3086100"/>
          </a:xfrm>
          <a:prstGeom prst="rect">
            <a:avLst/>
          </a:prstGeom>
        </p:spPr>
      </p:pic>
      <p:pic>
        <p:nvPicPr>
          <p:cNvPr id="10" name="Picture 5" descr="P1020169"/>
          <p:cNvPicPr>
            <a:picLocks noChangeAspect="1" noChangeArrowheads="1"/>
          </p:cNvPicPr>
          <p:nvPr/>
        </p:nvPicPr>
        <p:blipFill>
          <a:blip r:embed="rId4"/>
          <a:srcRect l="5100" t="14958" r="17722"/>
          <a:stretch>
            <a:fillRect/>
          </a:stretch>
        </p:blipFill>
        <p:spPr bwMode="auto">
          <a:xfrm>
            <a:off x="355600" y="3046028"/>
            <a:ext cx="3098800" cy="1920966"/>
          </a:xfrm>
          <a:prstGeom prst="rect">
            <a:avLst/>
          </a:prstGeom>
          <a:noFill/>
        </p:spPr>
      </p:pic>
      <p:pic>
        <p:nvPicPr>
          <p:cNvPr id="11" name="Picture 10" descr="IMG_0520.jpg"/>
          <p:cNvPicPr>
            <a:picLocks noChangeAspect="1"/>
          </p:cNvPicPr>
          <p:nvPr/>
        </p:nvPicPr>
        <p:blipFill>
          <a:blip r:embed="rId5"/>
          <a:srcRect t="16219" b="9963"/>
          <a:stretch>
            <a:fillRect/>
          </a:stretch>
        </p:blipFill>
        <p:spPr>
          <a:xfrm>
            <a:off x="254000" y="356116"/>
            <a:ext cx="4371168" cy="1611869"/>
          </a:xfrm>
          <a:prstGeom prst="rect">
            <a:avLst/>
          </a:prstGeom>
        </p:spPr>
      </p:pic>
      <p:pic>
        <p:nvPicPr>
          <p:cNvPr id="12" name="Picture 11" descr="images.jpeg"/>
          <p:cNvPicPr>
            <a:picLocks noChangeAspect="1"/>
          </p:cNvPicPr>
          <p:nvPr/>
        </p:nvPicPr>
        <p:blipFill>
          <a:blip r:embed="rId6"/>
          <a:stretch>
            <a:fillRect/>
          </a:stretch>
        </p:blipFill>
        <p:spPr>
          <a:xfrm>
            <a:off x="3759201" y="2025134"/>
            <a:ext cx="2006600" cy="1504950"/>
          </a:xfrm>
          <a:prstGeom prst="rect">
            <a:avLst/>
          </a:prstGeom>
        </p:spPr>
      </p:pic>
      <p:pic>
        <p:nvPicPr>
          <p:cNvPr id="13" name="Picture 12" descr="P1020160"/>
          <p:cNvPicPr>
            <a:picLocks noChangeAspect="1" noChangeArrowheads="1"/>
          </p:cNvPicPr>
          <p:nvPr/>
        </p:nvPicPr>
        <p:blipFill>
          <a:blip r:embed="rId7"/>
          <a:srcRect l="33459" t="41593" r="25223" b="35965"/>
          <a:stretch>
            <a:fillRect/>
          </a:stretch>
        </p:blipFill>
        <p:spPr bwMode="auto">
          <a:xfrm>
            <a:off x="279400" y="2420439"/>
            <a:ext cx="3098800" cy="946650"/>
          </a:xfrm>
          <a:prstGeom prst="rect">
            <a:avLst/>
          </a:prstGeom>
          <a:noFill/>
        </p:spPr>
      </p:pic>
      <p:pic>
        <p:nvPicPr>
          <p:cNvPr id="14" name="Content Placeholder 3" descr="DSC03190.jpg"/>
          <p:cNvPicPr>
            <a:picLocks noChangeAspect="1"/>
          </p:cNvPicPr>
          <p:nvPr/>
        </p:nvPicPr>
        <p:blipFill>
          <a:blip r:embed="rId8"/>
          <a:srcRect l="-926" r="926"/>
          <a:stretch>
            <a:fillRect/>
          </a:stretch>
        </p:blipFill>
        <p:spPr bwMode="auto">
          <a:xfrm>
            <a:off x="6375400" y="796409"/>
            <a:ext cx="2286000" cy="2571750"/>
          </a:xfrm>
          <a:prstGeom prst="rect">
            <a:avLst/>
          </a:prstGeom>
          <a:noFill/>
          <a:ln w="9525">
            <a:noFill/>
            <a:miter lim="800000"/>
            <a:headEnd/>
            <a:tailEnd/>
          </a:ln>
        </p:spPr>
      </p:pic>
    </p:spTree>
    <p:extLst>
      <p:ext uri="{BB962C8B-B14F-4D97-AF65-F5344CB8AC3E}">
        <p14:creationId xmlns:p14="http://schemas.microsoft.com/office/powerpoint/2010/main" val="192098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064" y="274557"/>
            <a:ext cx="8735480" cy="739858"/>
          </a:xfrm>
        </p:spPr>
        <p:txBody>
          <a:bodyPr/>
          <a:lstStyle/>
          <a:p>
            <a:pPr algn="l"/>
            <a:r>
              <a:rPr lang="en-US" dirty="0">
                <a:solidFill>
                  <a:srgbClr val="FFFF00"/>
                </a:solidFill>
              </a:rPr>
              <a:t>The definition of global health has evolved.</a:t>
            </a:r>
          </a:p>
        </p:txBody>
      </p:sp>
      <p:pic>
        <p:nvPicPr>
          <p:cNvPr id="3" name="Content Placeholder 3" descr="IMG_3490.JPG"/>
          <p:cNvPicPr>
            <a:picLocks noChangeAspect="1"/>
          </p:cNvPicPr>
          <p:nvPr/>
        </p:nvPicPr>
        <p:blipFill>
          <a:blip r:embed="rId3"/>
          <a:srcRect l="1399" r="13696"/>
          <a:stretch>
            <a:fillRect/>
          </a:stretch>
        </p:blipFill>
        <p:spPr bwMode="auto">
          <a:xfrm>
            <a:off x="357721" y="1457115"/>
            <a:ext cx="3849483" cy="2266950"/>
          </a:xfrm>
          <a:prstGeom prst="rect">
            <a:avLst/>
          </a:prstGeom>
          <a:noFill/>
          <a:ln w="9525">
            <a:noFill/>
            <a:miter lim="800000"/>
            <a:headEnd/>
            <a:tailEnd/>
          </a:ln>
        </p:spPr>
      </p:pic>
      <p:sp>
        <p:nvSpPr>
          <p:cNvPr id="4" name="Rectangle 3"/>
          <p:cNvSpPr/>
          <p:nvPr/>
        </p:nvSpPr>
        <p:spPr>
          <a:xfrm>
            <a:off x="4521200" y="1134529"/>
            <a:ext cx="4572000" cy="3046988"/>
          </a:xfrm>
          <a:prstGeom prst="rect">
            <a:avLst/>
          </a:prstGeom>
        </p:spPr>
        <p:txBody>
          <a:bodyPr wrap="square">
            <a:spAutoFit/>
          </a:bodyPr>
          <a:lstStyle/>
          <a:p>
            <a:r>
              <a:rPr lang="en-US" sz="3200" dirty="0"/>
              <a:t>“Global health is an area for study, research, and practice that places a priority on improving health and achieving equity in health for all people worldwide.”</a:t>
            </a:r>
          </a:p>
        </p:txBody>
      </p:sp>
      <p:sp>
        <p:nvSpPr>
          <p:cNvPr id="6" name="TextBox 5"/>
          <p:cNvSpPr txBox="1"/>
          <p:nvPr/>
        </p:nvSpPr>
        <p:spPr>
          <a:xfrm>
            <a:off x="50800" y="4648200"/>
            <a:ext cx="7641684" cy="369332"/>
          </a:xfrm>
          <a:prstGeom prst="rect">
            <a:avLst/>
          </a:prstGeom>
          <a:noFill/>
        </p:spPr>
        <p:txBody>
          <a:bodyPr wrap="none" rtlCol="0">
            <a:spAutoFit/>
          </a:bodyPr>
          <a:lstStyle/>
          <a:p>
            <a:r>
              <a:rPr lang="en-US" i="1" dirty="0"/>
              <a:t>Koplan, et.al. Towards a common definition of global health. Lancet 2009; 373: 1993–95) </a:t>
            </a:r>
          </a:p>
        </p:txBody>
      </p:sp>
    </p:spTree>
    <p:extLst>
      <p:ext uri="{BB962C8B-B14F-4D97-AF65-F5344CB8AC3E}">
        <p14:creationId xmlns:p14="http://schemas.microsoft.com/office/powerpoint/2010/main" val="3016496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p:cNvSpPr>
            <a:spLocks noGrp="1"/>
          </p:cNvSpPr>
          <p:nvPr>
            <p:ph type="title"/>
          </p:nvPr>
        </p:nvSpPr>
        <p:spPr>
          <a:xfrm>
            <a:off x="184283" y="-4127"/>
            <a:ext cx="8273917" cy="857250"/>
          </a:xfrm>
        </p:spPr>
        <p:txBody>
          <a:bodyPr/>
          <a:lstStyle/>
          <a:p>
            <a:r>
              <a:rPr lang="en-US" dirty="0">
                <a:solidFill>
                  <a:srgbClr val="FFFF00"/>
                </a:solidFill>
                <a:ea typeface="ＭＳ Ｐゴシック" pitchFamily="29" charset="-128"/>
                <a:cs typeface="ＭＳ Ｐゴシック" pitchFamily="29" charset="-128"/>
              </a:rPr>
              <a:t>Prevalence of Blindness</a:t>
            </a:r>
          </a:p>
        </p:txBody>
      </p:sp>
      <p:sp>
        <p:nvSpPr>
          <p:cNvPr id="23555" name="Rectangle 4"/>
          <p:cNvSpPr>
            <a:spLocks noChangeArrowheads="1"/>
          </p:cNvSpPr>
          <p:nvPr/>
        </p:nvSpPr>
        <p:spPr bwMode="auto">
          <a:xfrm>
            <a:off x="2286000" y="1213248"/>
            <a:ext cx="4572000" cy="369332"/>
          </a:xfrm>
          <a:prstGeom prst="rect">
            <a:avLst/>
          </a:prstGeom>
          <a:noFill/>
          <a:ln w="9525">
            <a:noFill/>
            <a:miter lim="800000"/>
            <a:headEnd/>
            <a:tailEnd/>
          </a:ln>
        </p:spPr>
        <p:txBody>
          <a:bodyPr>
            <a:prstTxWarp prst="textNoShape">
              <a:avLst/>
            </a:prstTxWarp>
            <a:spAutoFit/>
          </a:bodyPr>
          <a:lstStyle/>
          <a:p>
            <a:endParaRPr lang="en-US" dirty="0"/>
          </a:p>
        </p:txBody>
      </p:sp>
      <p:sp>
        <p:nvSpPr>
          <p:cNvPr id="23556" name="TextBox 3"/>
          <p:cNvSpPr txBox="1">
            <a:spLocks noChangeArrowheads="1"/>
          </p:cNvSpPr>
          <p:nvPr/>
        </p:nvSpPr>
        <p:spPr bwMode="auto">
          <a:xfrm>
            <a:off x="687388" y="2733675"/>
            <a:ext cx="184666" cy="369332"/>
          </a:xfrm>
          <a:prstGeom prst="rect">
            <a:avLst/>
          </a:prstGeom>
          <a:noFill/>
          <a:ln w="9525">
            <a:noFill/>
            <a:miter lim="800000"/>
            <a:headEnd/>
            <a:tailEnd/>
          </a:ln>
        </p:spPr>
        <p:txBody>
          <a:bodyPr wrap="none">
            <a:prstTxWarp prst="textNoShape">
              <a:avLst/>
            </a:prstTxWarp>
            <a:spAutoFit/>
          </a:bodyPr>
          <a:lstStyle/>
          <a:p>
            <a:endParaRPr lang="en-US" dirty="0"/>
          </a:p>
        </p:txBody>
      </p:sp>
      <p:sp>
        <p:nvSpPr>
          <p:cNvPr id="22534" name="TextBox 7"/>
          <p:cNvSpPr txBox="1">
            <a:spLocks noChangeArrowheads="1"/>
          </p:cNvSpPr>
          <p:nvPr/>
        </p:nvSpPr>
        <p:spPr bwMode="auto">
          <a:xfrm>
            <a:off x="1440062" y="4095057"/>
            <a:ext cx="7685087" cy="1569660"/>
          </a:xfrm>
          <a:prstGeom prst="rect">
            <a:avLst/>
          </a:prstGeom>
          <a:noFill/>
          <a:ln w="9525">
            <a:noFill/>
            <a:miter lim="800000"/>
            <a:headEnd/>
            <a:tailEnd/>
          </a:ln>
        </p:spPr>
        <p:txBody>
          <a:bodyPr wrap="square">
            <a:prstTxWarp prst="textNoShape">
              <a:avLst/>
            </a:prstTxWarp>
            <a:spAutoFit/>
          </a:bodyPr>
          <a:lstStyle/>
          <a:p>
            <a:r>
              <a:rPr lang="en-GB" sz="3200" dirty="0">
                <a:solidFill>
                  <a:srgbClr val="FFFF00"/>
                </a:solidFill>
              </a:rPr>
              <a:t>Close to </a:t>
            </a:r>
            <a:r>
              <a:rPr lang="en-GB" sz="3200" b="1" dirty="0">
                <a:solidFill>
                  <a:srgbClr val="FFFF00"/>
                </a:solidFill>
              </a:rPr>
              <a:t>90%</a:t>
            </a:r>
            <a:r>
              <a:rPr lang="en-GB" sz="3200" dirty="0">
                <a:solidFill>
                  <a:srgbClr val="FFFF00"/>
                </a:solidFill>
              </a:rPr>
              <a:t> of blind people live in our developing world</a:t>
            </a:r>
          </a:p>
          <a:p>
            <a:endParaRPr lang="en-US" sz="3200" dirty="0">
              <a:solidFill>
                <a:srgbClr val="FFFF00"/>
              </a:solidFill>
            </a:endParaRPr>
          </a:p>
        </p:txBody>
      </p:sp>
      <p:pic>
        <p:nvPicPr>
          <p:cNvPr id="23559" name="Picture 8" descr="&#10;blindness.jpg                                                  00038E7DMacintosh HD                   C1A35F34:"/>
          <p:cNvPicPr>
            <a:picLocks noChangeAspect="1" noChangeArrowheads="1"/>
          </p:cNvPicPr>
          <p:nvPr/>
        </p:nvPicPr>
        <p:blipFill>
          <a:blip r:embed="rId3"/>
          <a:srcRect t="83821" r="84248" b="-157"/>
          <a:stretch>
            <a:fillRect/>
          </a:stretch>
        </p:blipFill>
        <p:spPr bwMode="auto">
          <a:xfrm>
            <a:off x="184283" y="4319705"/>
            <a:ext cx="1147763" cy="669131"/>
          </a:xfrm>
          <a:prstGeom prst="rect">
            <a:avLst/>
          </a:prstGeom>
          <a:noFill/>
          <a:ln w="9525">
            <a:noFill/>
            <a:miter lim="800000"/>
            <a:headEnd/>
            <a:tailEnd/>
          </a:ln>
        </p:spPr>
      </p:pic>
      <p:pic>
        <p:nvPicPr>
          <p:cNvPr id="8" name="Picture 7" descr="Screen shot 2014-06-22 at 10.11.40 PM.png"/>
          <p:cNvPicPr>
            <a:picLocks noChangeAspect="1"/>
          </p:cNvPicPr>
          <p:nvPr/>
        </p:nvPicPr>
        <p:blipFill>
          <a:blip r:embed="rId4"/>
          <a:stretch>
            <a:fillRect/>
          </a:stretch>
        </p:blipFill>
        <p:spPr>
          <a:xfrm>
            <a:off x="0" y="900211"/>
            <a:ext cx="9144000" cy="2910191"/>
          </a:xfrm>
          <a:prstGeom prst="rect">
            <a:avLst/>
          </a:prstGeom>
        </p:spPr>
      </p:pic>
      <p:sp>
        <p:nvSpPr>
          <p:cNvPr id="9" name="TextBox 8"/>
          <p:cNvSpPr txBox="1"/>
          <p:nvPr/>
        </p:nvSpPr>
        <p:spPr>
          <a:xfrm>
            <a:off x="9" y="3870139"/>
            <a:ext cx="3788217" cy="307777"/>
          </a:xfrm>
          <a:prstGeom prst="rect">
            <a:avLst/>
          </a:prstGeom>
          <a:noFill/>
        </p:spPr>
        <p:txBody>
          <a:bodyPr wrap="none" rtlCol="0">
            <a:spAutoFit/>
          </a:bodyPr>
          <a:lstStyle/>
          <a:p>
            <a:r>
              <a:rPr lang="en-US" sz="1400" dirty="0"/>
              <a:t>http://www.ncbi.nlm.nih.gov/pmc/articles/PMC3457914/</a:t>
            </a:r>
          </a:p>
        </p:txBody>
      </p:sp>
      <p:pic>
        <p:nvPicPr>
          <p:cNvPr id="10" name="Picture 9" descr="WCMC_web-White_RGB.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649081" y="4615775"/>
            <a:ext cx="2421929" cy="525034"/>
          </a:xfrm>
          <a:prstGeom prst="rect">
            <a:avLst/>
          </a:prstGeom>
        </p:spPr>
      </p:pic>
    </p:spTree>
    <p:extLst>
      <p:ext uri="{BB962C8B-B14F-4D97-AF65-F5344CB8AC3E}">
        <p14:creationId xmlns:p14="http://schemas.microsoft.com/office/powerpoint/2010/main" val="199658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2534"/>
                                        </p:tgtEl>
                                        <p:attrNameLst>
                                          <p:attrName>style.visibility</p:attrName>
                                        </p:attrNameLst>
                                      </p:cBhvr>
                                      <p:to>
                                        <p:strVal val="visible"/>
                                      </p:to>
                                    </p:set>
                                    <p:animEffect transition="in" filter="fade">
                                      <p:cBhvr>
                                        <p:cTn id="11" dur="20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25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p:cNvSpPr>
            <a:spLocks noGrp="1"/>
          </p:cNvSpPr>
          <p:nvPr>
            <p:ph type="title"/>
          </p:nvPr>
        </p:nvSpPr>
        <p:spPr>
          <a:xfrm>
            <a:off x="184283" y="-4127"/>
            <a:ext cx="8273917" cy="857250"/>
          </a:xfrm>
        </p:spPr>
        <p:txBody>
          <a:bodyPr/>
          <a:lstStyle/>
          <a:p>
            <a:r>
              <a:rPr lang="en-US" dirty="0">
                <a:solidFill>
                  <a:srgbClr val="FFFF00"/>
                </a:solidFill>
                <a:ea typeface="ＭＳ Ｐゴシック" pitchFamily="29" charset="-128"/>
                <a:cs typeface="ＭＳ Ｐゴシック" pitchFamily="29" charset="-128"/>
              </a:rPr>
              <a:t>Our challenge</a:t>
            </a:r>
          </a:p>
        </p:txBody>
      </p:sp>
      <p:sp>
        <p:nvSpPr>
          <p:cNvPr id="23555" name="Rectangle 4"/>
          <p:cNvSpPr>
            <a:spLocks noChangeArrowheads="1"/>
          </p:cNvSpPr>
          <p:nvPr/>
        </p:nvSpPr>
        <p:spPr bwMode="auto">
          <a:xfrm>
            <a:off x="2286000" y="1213248"/>
            <a:ext cx="4572000" cy="369332"/>
          </a:xfrm>
          <a:prstGeom prst="rect">
            <a:avLst/>
          </a:prstGeom>
          <a:noFill/>
          <a:ln w="9525">
            <a:noFill/>
            <a:miter lim="800000"/>
            <a:headEnd/>
            <a:tailEnd/>
          </a:ln>
        </p:spPr>
        <p:txBody>
          <a:bodyPr>
            <a:prstTxWarp prst="textNoShape">
              <a:avLst/>
            </a:prstTxWarp>
            <a:spAutoFit/>
          </a:bodyPr>
          <a:lstStyle/>
          <a:p>
            <a:endParaRPr lang="en-US" dirty="0"/>
          </a:p>
        </p:txBody>
      </p:sp>
      <p:sp>
        <p:nvSpPr>
          <p:cNvPr id="23556" name="TextBox 3"/>
          <p:cNvSpPr txBox="1">
            <a:spLocks noChangeArrowheads="1"/>
          </p:cNvSpPr>
          <p:nvPr/>
        </p:nvSpPr>
        <p:spPr bwMode="auto">
          <a:xfrm>
            <a:off x="687388" y="2733675"/>
            <a:ext cx="184666" cy="369332"/>
          </a:xfrm>
          <a:prstGeom prst="rect">
            <a:avLst/>
          </a:prstGeom>
          <a:noFill/>
          <a:ln w="9525">
            <a:noFill/>
            <a:miter lim="800000"/>
            <a:headEnd/>
            <a:tailEnd/>
          </a:ln>
        </p:spPr>
        <p:txBody>
          <a:bodyPr wrap="none">
            <a:prstTxWarp prst="textNoShape">
              <a:avLst/>
            </a:prstTxWarp>
            <a:spAutoFit/>
          </a:bodyPr>
          <a:lstStyle/>
          <a:p>
            <a:endParaRPr lang="en-US" dirty="0"/>
          </a:p>
        </p:txBody>
      </p:sp>
      <p:pic>
        <p:nvPicPr>
          <p:cNvPr id="23559" name="Picture 8" descr="&#10;blindness.jpg                                                  00038E7DMacintosh HD                   C1A35F34:"/>
          <p:cNvPicPr>
            <a:picLocks noChangeAspect="1" noChangeArrowheads="1"/>
          </p:cNvPicPr>
          <p:nvPr/>
        </p:nvPicPr>
        <p:blipFill>
          <a:blip r:embed="rId3"/>
          <a:srcRect t="83821" r="84248" b="-157"/>
          <a:stretch>
            <a:fillRect/>
          </a:stretch>
        </p:blipFill>
        <p:spPr bwMode="auto">
          <a:xfrm>
            <a:off x="184283" y="4319705"/>
            <a:ext cx="1147763" cy="669131"/>
          </a:xfrm>
          <a:prstGeom prst="rect">
            <a:avLst/>
          </a:prstGeom>
          <a:noFill/>
          <a:ln w="9525">
            <a:noFill/>
            <a:miter lim="800000"/>
            <a:headEnd/>
            <a:tailEnd/>
          </a:ln>
        </p:spPr>
      </p:pic>
      <p:pic>
        <p:nvPicPr>
          <p:cNvPr id="8" name="Picture 7" descr="Screen shot 2014-06-22 at 10.11.40 PM.png"/>
          <p:cNvPicPr>
            <a:picLocks noChangeAspect="1"/>
          </p:cNvPicPr>
          <p:nvPr/>
        </p:nvPicPr>
        <p:blipFill>
          <a:blip r:embed="rId4"/>
          <a:stretch>
            <a:fillRect/>
          </a:stretch>
        </p:blipFill>
        <p:spPr>
          <a:xfrm>
            <a:off x="0" y="900211"/>
            <a:ext cx="9144000" cy="2910191"/>
          </a:xfrm>
          <a:prstGeom prst="rect">
            <a:avLst/>
          </a:prstGeom>
        </p:spPr>
      </p:pic>
      <p:sp>
        <p:nvSpPr>
          <p:cNvPr id="9" name="TextBox 8"/>
          <p:cNvSpPr txBox="1"/>
          <p:nvPr/>
        </p:nvSpPr>
        <p:spPr>
          <a:xfrm>
            <a:off x="9" y="3870139"/>
            <a:ext cx="3788217" cy="307777"/>
          </a:xfrm>
          <a:prstGeom prst="rect">
            <a:avLst/>
          </a:prstGeom>
          <a:noFill/>
        </p:spPr>
        <p:txBody>
          <a:bodyPr wrap="none" rtlCol="0">
            <a:spAutoFit/>
          </a:bodyPr>
          <a:lstStyle/>
          <a:p>
            <a:r>
              <a:rPr lang="en-US" sz="1400" dirty="0"/>
              <a:t>http://www.ncbi.nlm.nih.gov/pmc/articles/PMC3457914/</a:t>
            </a:r>
          </a:p>
        </p:txBody>
      </p:sp>
      <p:pic>
        <p:nvPicPr>
          <p:cNvPr id="10" name="Picture 9" descr="WCMC_web-White_RGB.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649081" y="4615775"/>
            <a:ext cx="2421929" cy="525034"/>
          </a:xfrm>
          <a:prstGeom prst="rect">
            <a:avLst/>
          </a:prstGeom>
        </p:spPr>
      </p:pic>
      <p:sp>
        <p:nvSpPr>
          <p:cNvPr id="2" name="TextBox 1">
            <a:extLst>
              <a:ext uri="{FF2B5EF4-FFF2-40B4-BE49-F238E27FC236}">
                <a16:creationId xmlns:a16="http://schemas.microsoft.com/office/drawing/2014/main" id="{44F7C779-B7AE-8703-3630-A0FD1C3F595E}"/>
              </a:ext>
            </a:extLst>
          </p:cNvPr>
          <p:cNvSpPr txBox="1"/>
          <p:nvPr/>
        </p:nvSpPr>
        <p:spPr>
          <a:xfrm>
            <a:off x="1568823" y="4431109"/>
            <a:ext cx="5080257" cy="523220"/>
          </a:xfrm>
          <a:prstGeom prst="rect">
            <a:avLst/>
          </a:prstGeom>
          <a:noFill/>
        </p:spPr>
        <p:txBody>
          <a:bodyPr wrap="square" rtlCol="0">
            <a:spAutoFit/>
          </a:bodyPr>
          <a:lstStyle/>
          <a:p>
            <a:r>
              <a:rPr lang="en-US" sz="2800" dirty="0">
                <a:solidFill>
                  <a:srgbClr val="FFFF00"/>
                </a:solidFill>
                <a:ea typeface="ＭＳ Ｐゴシック" pitchFamily="29" charset="-128"/>
                <a:cs typeface="ＭＳ Ｐゴシック" pitchFamily="29" charset="-128"/>
              </a:rPr>
              <a:t>80% of blindness is avoidable</a:t>
            </a:r>
            <a:endParaRPr lang="en-US" sz="2800" dirty="0"/>
          </a:p>
        </p:txBody>
      </p:sp>
    </p:spTree>
    <p:extLst>
      <p:ext uri="{BB962C8B-B14F-4D97-AF65-F5344CB8AC3E}">
        <p14:creationId xmlns:p14="http://schemas.microsoft.com/office/powerpoint/2010/main" val="327566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p:cNvSpPr>
            <a:spLocks noGrp="1"/>
          </p:cNvSpPr>
          <p:nvPr>
            <p:ph type="title"/>
          </p:nvPr>
        </p:nvSpPr>
        <p:spPr>
          <a:xfrm>
            <a:off x="371838" y="252697"/>
            <a:ext cx="8772162" cy="857250"/>
          </a:xfrm>
        </p:spPr>
        <p:txBody>
          <a:bodyPr>
            <a:normAutofit fontScale="90000"/>
          </a:bodyPr>
          <a:lstStyle/>
          <a:p>
            <a:r>
              <a:rPr lang="en-US" dirty="0">
                <a:solidFill>
                  <a:srgbClr val="FFFF00"/>
                </a:solidFill>
                <a:ea typeface="ＭＳ Ｐゴシック" pitchFamily="29" charset="-128"/>
                <a:cs typeface="ＭＳ Ｐゴシック" pitchFamily="29" charset="-128"/>
              </a:rPr>
              <a:t>Practicing Ophthalmologists in the World Are Disproportionately Elsewhere</a:t>
            </a:r>
          </a:p>
        </p:txBody>
      </p:sp>
      <p:sp>
        <p:nvSpPr>
          <p:cNvPr id="23555" name="Rectangle 4"/>
          <p:cNvSpPr>
            <a:spLocks noChangeArrowheads="1"/>
          </p:cNvSpPr>
          <p:nvPr/>
        </p:nvSpPr>
        <p:spPr bwMode="auto">
          <a:xfrm>
            <a:off x="2286000" y="1213248"/>
            <a:ext cx="4572000" cy="369332"/>
          </a:xfrm>
          <a:prstGeom prst="rect">
            <a:avLst/>
          </a:prstGeom>
          <a:noFill/>
          <a:ln w="9525">
            <a:noFill/>
            <a:miter lim="800000"/>
            <a:headEnd/>
            <a:tailEnd/>
          </a:ln>
        </p:spPr>
        <p:txBody>
          <a:bodyPr>
            <a:prstTxWarp prst="textNoShape">
              <a:avLst/>
            </a:prstTxWarp>
            <a:spAutoFit/>
          </a:bodyPr>
          <a:lstStyle/>
          <a:p>
            <a:endParaRPr lang="en-US" dirty="0"/>
          </a:p>
        </p:txBody>
      </p:sp>
      <p:sp>
        <p:nvSpPr>
          <p:cNvPr id="23556" name="TextBox 3"/>
          <p:cNvSpPr txBox="1">
            <a:spLocks noChangeArrowheads="1"/>
          </p:cNvSpPr>
          <p:nvPr/>
        </p:nvSpPr>
        <p:spPr bwMode="auto">
          <a:xfrm>
            <a:off x="687388" y="2733675"/>
            <a:ext cx="184666" cy="369332"/>
          </a:xfrm>
          <a:prstGeom prst="rect">
            <a:avLst/>
          </a:prstGeom>
          <a:noFill/>
          <a:ln w="9525">
            <a:noFill/>
            <a:miter lim="800000"/>
            <a:headEnd/>
            <a:tailEnd/>
          </a:ln>
        </p:spPr>
        <p:txBody>
          <a:bodyPr wrap="none">
            <a:prstTxWarp prst="textNoShape">
              <a:avLst/>
            </a:prstTxWarp>
            <a:spAutoFit/>
          </a:bodyPr>
          <a:lstStyle/>
          <a:p>
            <a:endParaRPr lang="en-US" dirty="0"/>
          </a:p>
        </p:txBody>
      </p:sp>
      <p:pic>
        <p:nvPicPr>
          <p:cNvPr id="9" name="Picture 8" descr="Screen shot 2014-06-22 at 10.12.55 PM.png"/>
          <p:cNvPicPr>
            <a:picLocks noChangeAspect="1"/>
          </p:cNvPicPr>
          <p:nvPr/>
        </p:nvPicPr>
        <p:blipFill>
          <a:blip r:embed="rId3"/>
          <a:stretch>
            <a:fillRect/>
          </a:stretch>
        </p:blipFill>
        <p:spPr>
          <a:xfrm>
            <a:off x="0" y="1149080"/>
            <a:ext cx="9144000" cy="2845340"/>
          </a:xfrm>
          <a:prstGeom prst="rect">
            <a:avLst/>
          </a:prstGeom>
        </p:spPr>
      </p:pic>
      <p:sp>
        <p:nvSpPr>
          <p:cNvPr id="11" name="TextBox 10"/>
          <p:cNvSpPr txBox="1"/>
          <p:nvPr/>
        </p:nvSpPr>
        <p:spPr>
          <a:xfrm>
            <a:off x="96206" y="4835005"/>
            <a:ext cx="3788217" cy="307777"/>
          </a:xfrm>
          <a:prstGeom prst="rect">
            <a:avLst/>
          </a:prstGeom>
          <a:noFill/>
        </p:spPr>
        <p:txBody>
          <a:bodyPr wrap="none" rtlCol="0">
            <a:spAutoFit/>
          </a:bodyPr>
          <a:lstStyle/>
          <a:p>
            <a:r>
              <a:rPr lang="en-US" sz="1400" dirty="0"/>
              <a:t>http://www.ncbi.nlm.nih.gov/pmc/articles/PMC3457914/</a:t>
            </a:r>
          </a:p>
        </p:txBody>
      </p:sp>
      <p:pic>
        <p:nvPicPr>
          <p:cNvPr id="7" name="Picture 6" descr="WCMC_web-White_RGB.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649081" y="4558703"/>
            <a:ext cx="2421929" cy="525034"/>
          </a:xfrm>
          <a:prstGeom prst="rect">
            <a:avLst/>
          </a:prstGeom>
        </p:spPr>
      </p:pic>
    </p:spTree>
    <p:extLst>
      <p:ext uri="{BB962C8B-B14F-4D97-AF65-F5344CB8AC3E}">
        <p14:creationId xmlns:p14="http://schemas.microsoft.com/office/powerpoint/2010/main" val="265781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a:srcRect l="8257" t="4472" r="14862"/>
          <a:stretch>
            <a:fillRect/>
          </a:stretch>
        </p:blipFill>
        <p:spPr bwMode="auto">
          <a:xfrm>
            <a:off x="2214683" y="2189522"/>
            <a:ext cx="860275" cy="789431"/>
          </a:xfrm>
          <a:prstGeom prst="rect">
            <a:avLst/>
          </a:prstGeom>
          <a:noFill/>
          <a:ln w="9525">
            <a:noFill/>
            <a:miter lim="800000"/>
            <a:headEnd/>
            <a:tailEnd/>
          </a:ln>
        </p:spPr>
      </p:pic>
      <p:pic>
        <p:nvPicPr>
          <p:cNvPr id="7" name="Picture 4"/>
          <p:cNvPicPr>
            <a:picLocks noChangeAspect="1" noChangeArrowheads="1"/>
          </p:cNvPicPr>
          <p:nvPr/>
        </p:nvPicPr>
        <p:blipFill>
          <a:blip r:embed="rId3"/>
          <a:srcRect l="8257" t="4472" r="14862"/>
          <a:stretch>
            <a:fillRect/>
          </a:stretch>
        </p:blipFill>
        <p:spPr bwMode="auto">
          <a:xfrm>
            <a:off x="3167183" y="2189522"/>
            <a:ext cx="860275" cy="789431"/>
          </a:xfrm>
          <a:prstGeom prst="rect">
            <a:avLst/>
          </a:prstGeom>
          <a:noFill/>
          <a:ln w="9525">
            <a:noFill/>
            <a:miter lim="800000"/>
            <a:headEnd/>
            <a:tailEnd/>
          </a:ln>
        </p:spPr>
      </p:pic>
      <p:pic>
        <p:nvPicPr>
          <p:cNvPr id="10" name="Picture 4"/>
          <p:cNvPicPr>
            <a:picLocks noChangeAspect="1" noChangeArrowheads="1"/>
          </p:cNvPicPr>
          <p:nvPr/>
        </p:nvPicPr>
        <p:blipFill>
          <a:blip r:embed="rId3"/>
          <a:srcRect l="8257" t="4472" r="14862"/>
          <a:stretch>
            <a:fillRect/>
          </a:stretch>
        </p:blipFill>
        <p:spPr bwMode="auto">
          <a:xfrm>
            <a:off x="5129333" y="2170472"/>
            <a:ext cx="860275" cy="789431"/>
          </a:xfrm>
          <a:prstGeom prst="rect">
            <a:avLst/>
          </a:prstGeom>
          <a:noFill/>
          <a:ln w="9525">
            <a:noFill/>
            <a:miter lim="800000"/>
            <a:headEnd/>
            <a:tailEnd/>
          </a:ln>
        </p:spPr>
      </p:pic>
      <p:pic>
        <p:nvPicPr>
          <p:cNvPr id="11" name="Picture 4"/>
          <p:cNvPicPr>
            <a:picLocks noChangeAspect="1" noChangeArrowheads="1"/>
          </p:cNvPicPr>
          <p:nvPr/>
        </p:nvPicPr>
        <p:blipFill>
          <a:blip r:embed="rId3"/>
          <a:srcRect l="8257" t="4472" r="14862"/>
          <a:stretch>
            <a:fillRect/>
          </a:stretch>
        </p:blipFill>
        <p:spPr bwMode="auto">
          <a:xfrm>
            <a:off x="4119683" y="2189522"/>
            <a:ext cx="860275" cy="789431"/>
          </a:xfrm>
          <a:prstGeom prst="rect">
            <a:avLst/>
          </a:prstGeom>
          <a:noFill/>
          <a:ln w="9525">
            <a:noFill/>
            <a:miter lim="800000"/>
            <a:headEnd/>
            <a:tailEnd/>
          </a:ln>
        </p:spPr>
      </p:pic>
      <p:pic>
        <p:nvPicPr>
          <p:cNvPr id="12" name="Picture 4"/>
          <p:cNvPicPr>
            <a:picLocks noChangeAspect="1" noChangeArrowheads="1"/>
          </p:cNvPicPr>
          <p:nvPr/>
        </p:nvPicPr>
        <p:blipFill>
          <a:blip r:embed="rId3"/>
          <a:srcRect l="8257" t="4472" r="14862"/>
          <a:stretch>
            <a:fillRect/>
          </a:stretch>
        </p:blipFill>
        <p:spPr bwMode="auto">
          <a:xfrm>
            <a:off x="6062783" y="2170472"/>
            <a:ext cx="860275" cy="789431"/>
          </a:xfrm>
          <a:prstGeom prst="rect">
            <a:avLst/>
          </a:prstGeom>
          <a:noFill/>
          <a:ln w="9525">
            <a:noFill/>
            <a:miter lim="800000"/>
            <a:headEnd/>
            <a:tailEnd/>
          </a:ln>
        </p:spPr>
      </p:pic>
      <p:pic>
        <p:nvPicPr>
          <p:cNvPr id="13" name="Picture 4"/>
          <p:cNvPicPr>
            <a:picLocks noChangeAspect="1" noChangeArrowheads="1"/>
          </p:cNvPicPr>
          <p:nvPr/>
        </p:nvPicPr>
        <p:blipFill>
          <a:blip r:embed="rId3"/>
          <a:srcRect l="8257" t="4472" r="14862"/>
          <a:stretch>
            <a:fillRect/>
          </a:stretch>
        </p:blipFill>
        <p:spPr bwMode="auto">
          <a:xfrm>
            <a:off x="6996233" y="2170472"/>
            <a:ext cx="860275" cy="789431"/>
          </a:xfrm>
          <a:prstGeom prst="rect">
            <a:avLst/>
          </a:prstGeom>
          <a:noFill/>
          <a:ln w="9525">
            <a:noFill/>
            <a:miter lim="800000"/>
            <a:headEnd/>
            <a:tailEnd/>
          </a:ln>
        </p:spPr>
      </p:pic>
      <p:sp>
        <p:nvSpPr>
          <p:cNvPr id="14" name="TextBox 13"/>
          <p:cNvSpPr txBox="1"/>
          <p:nvPr/>
        </p:nvSpPr>
        <p:spPr>
          <a:xfrm>
            <a:off x="1238250" y="1924050"/>
            <a:ext cx="1035079" cy="1061829"/>
          </a:xfrm>
          <a:prstGeom prst="rect">
            <a:avLst/>
          </a:prstGeom>
          <a:noFill/>
        </p:spPr>
        <p:txBody>
          <a:bodyPr wrap="square" rtlCol="0">
            <a:spAutoFit/>
          </a:bodyPr>
          <a:lstStyle/>
          <a:p>
            <a:r>
              <a:rPr lang="en-US" sz="1350" dirty="0">
                <a:solidFill>
                  <a:schemeClr val="tx2">
                    <a:lumMod val="75000"/>
                  </a:schemeClr>
                </a:solidFill>
              </a:rPr>
              <a:t> </a:t>
            </a:r>
          </a:p>
          <a:p>
            <a:r>
              <a:rPr lang="en-US" sz="4950" dirty="0">
                <a:solidFill>
                  <a:srgbClr val="FFFF33"/>
                </a:solidFill>
              </a:rPr>
              <a:t>43,</a:t>
            </a:r>
          </a:p>
        </p:txBody>
      </p:sp>
      <p:sp>
        <p:nvSpPr>
          <p:cNvPr id="15" name="TextBox 14"/>
          <p:cNvSpPr txBox="1"/>
          <p:nvPr/>
        </p:nvSpPr>
        <p:spPr>
          <a:xfrm>
            <a:off x="4895850" y="2209800"/>
            <a:ext cx="328936" cy="1061829"/>
          </a:xfrm>
          <a:prstGeom prst="rect">
            <a:avLst/>
          </a:prstGeom>
          <a:noFill/>
        </p:spPr>
        <p:txBody>
          <a:bodyPr wrap="none" rtlCol="0">
            <a:spAutoFit/>
          </a:bodyPr>
          <a:lstStyle/>
          <a:p>
            <a:pPr lvl="0"/>
            <a:r>
              <a:rPr lang="en-US" sz="4950" dirty="0">
                <a:solidFill>
                  <a:srgbClr val="FFFF99">
                    <a:lumMod val="75000"/>
                  </a:srgbClr>
                </a:solidFill>
              </a:rPr>
              <a:t>,</a:t>
            </a:r>
          </a:p>
          <a:p>
            <a:endParaRPr lang="en-US" sz="1350" dirty="0"/>
          </a:p>
        </p:txBody>
      </p:sp>
      <p:sp>
        <p:nvSpPr>
          <p:cNvPr id="16" name="Title 15"/>
          <p:cNvSpPr>
            <a:spLocks noGrp="1"/>
          </p:cNvSpPr>
          <p:nvPr>
            <p:ph type="title"/>
          </p:nvPr>
        </p:nvSpPr>
        <p:spPr>
          <a:xfrm>
            <a:off x="1657350" y="647700"/>
            <a:ext cx="5829300" cy="857250"/>
          </a:xfrm>
        </p:spPr>
        <p:txBody>
          <a:bodyPr/>
          <a:lstStyle/>
          <a:p>
            <a:r>
              <a:rPr lang="en-US" sz="4950" dirty="0">
                <a:solidFill>
                  <a:srgbClr val="F9E703"/>
                </a:solidFill>
              </a:rPr>
              <a:t>BLIND</a:t>
            </a:r>
          </a:p>
        </p:txBody>
      </p:sp>
    </p:spTree>
    <p:extLst>
      <p:ext uri="{BB962C8B-B14F-4D97-AF65-F5344CB8AC3E}">
        <p14:creationId xmlns:p14="http://schemas.microsoft.com/office/powerpoint/2010/main" val="261850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Picture 5"/>
          <p:cNvPicPr>
            <a:picLocks noChangeAspect="1"/>
          </p:cNvPicPr>
          <p:nvPr/>
        </p:nvPicPr>
        <p:blipFill>
          <a:blip r:embed="rId3"/>
          <a:stretch>
            <a:fillRect/>
          </a:stretch>
        </p:blipFill>
        <p:spPr>
          <a:xfrm>
            <a:off x="2919898" y="1009650"/>
            <a:ext cx="3427348" cy="3409950"/>
          </a:xfrm>
          <a:prstGeom prst="rect">
            <a:avLst/>
          </a:prstGeom>
        </p:spPr>
      </p:pic>
      <p:sp>
        <p:nvSpPr>
          <p:cNvPr id="7" name="TextBox 6"/>
          <p:cNvSpPr txBox="1"/>
          <p:nvPr/>
        </p:nvSpPr>
        <p:spPr>
          <a:xfrm>
            <a:off x="6686550" y="4781550"/>
            <a:ext cx="673582" cy="207749"/>
          </a:xfrm>
          <a:prstGeom prst="rect">
            <a:avLst/>
          </a:prstGeom>
          <a:noFill/>
        </p:spPr>
        <p:txBody>
          <a:bodyPr wrap="none" rtlCol="0">
            <a:spAutoFit/>
          </a:bodyPr>
          <a:lstStyle/>
          <a:p>
            <a:r>
              <a:rPr lang="en-US" sz="750" dirty="0"/>
              <a:t>atvsafety.com</a:t>
            </a:r>
          </a:p>
        </p:txBody>
      </p:sp>
    </p:spTree>
    <p:extLst>
      <p:ext uri="{BB962C8B-B14F-4D97-AF65-F5344CB8AC3E}">
        <p14:creationId xmlns:p14="http://schemas.microsoft.com/office/powerpoint/2010/main" val="2220451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0">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5"/>
          <p:cNvSpPr>
            <a:spLocks noGrp="1"/>
          </p:cNvSpPr>
          <p:nvPr>
            <p:ph type="title"/>
          </p:nvPr>
        </p:nvSpPr>
        <p:spPr>
          <a:xfrm>
            <a:off x="479160" y="342900"/>
            <a:ext cx="8182230" cy="1374491"/>
          </a:xfrm>
        </p:spPr>
        <p:txBody>
          <a:bodyPr vert="horz" lIns="91440" tIns="45720" rIns="91440" bIns="45720" rtlCol="0" anchor="b">
            <a:normAutofit/>
          </a:bodyPr>
          <a:lstStyle/>
          <a:p>
            <a:pPr algn="ctr" defTabSz="914400"/>
            <a:r>
              <a:rPr lang="en-US" sz="4600" kern="1200" dirty="0">
                <a:solidFill>
                  <a:schemeClr val="tx1"/>
                </a:solidFill>
                <a:latin typeface="+mj-lt"/>
                <a:ea typeface="+mj-ea"/>
                <a:cs typeface="+mj-cs"/>
              </a:rPr>
              <a:t>1.1 BILLLION PEOPLE ARE VISUALLY IMPAIRED</a:t>
            </a:r>
          </a:p>
        </p:txBody>
      </p:sp>
      <p:sp>
        <p:nvSpPr>
          <p:cNvPr id="26"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57934"/>
            <a:ext cx="3429000" cy="13716"/>
          </a:xfrm>
          <a:custGeom>
            <a:avLst/>
            <a:gdLst>
              <a:gd name="connsiteX0" fmla="*/ 0 w 3429000"/>
              <a:gd name="connsiteY0" fmla="*/ 0 h 13716"/>
              <a:gd name="connsiteX1" fmla="*/ 685800 w 3429000"/>
              <a:gd name="connsiteY1" fmla="*/ 0 h 13716"/>
              <a:gd name="connsiteX2" fmla="*/ 1371600 w 3429000"/>
              <a:gd name="connsiteY2" fmla="*/ 0 h 13716"/>
              <a:gd name="connsiteX3" fmla="*/ 2057400 w 3429000"/>
              <a:gd name="connsiteY3" fmla="*/ 0 h 13716"/>
              <a:gd name="connsiteX4" fmla="*/ 2674620 w 3429000"/>
              <a:gd name="connsiteY4" fmla="*/ 0 h 13716"/>
              <a:gd name="connsiteX5" fmla="*/ 3429000 w 3429000"/>
              <a:gd name="connsiteY5" fmla="*/ 0 h 13716"/>
              <a:gd name="connsiteX6" fmla="*/ 3429000 w 3429000"/>
              <a:gd name="connsiteY6" fmla="*/ 13716 h 13716"/>
              <a:gd name="connsiteX7" fmla="*/ 2811780 w 3429000"/>
              <a:gd name="connsiteY7" fmla="*/ 13716 h 13716"/>
              <a:gd name="connsiteX8" fmla="*/ 2228850 w 3429000"/>
              <a:gd name="connsiteY8" fmla="*/ 13716 h 13716"/>
              <a:gd name="connsiteX9" fmla="*/ 1543050 w 3429000"/>
              <a:gd name="connsiteY9" fmla="*/ 13716 h 13716"/>
              <a:gd name="connsiteX10" fmla="*/ 925830 w 3429000"/>
              <a:gd name="connsiteY10" fmla="*/ 13716 h 13716"/>
              <a:gd name="connsiteX11" fmla="*/ 0 w 3429000"/>
              <a:gd name="connsiteY11" fmla="*/ 13716 h 13716"/>
              <a:gd name="connsiteX12" fmla="*/ 0 w 3429000"/>
              <a:gd name="connsiteY12" fmla="*/ 0 h 13716"/>
              <a:gd name="connsiteX0" fmla="*/ 0 w 3429000"/>
              <a:gd name="connsiteY0" fmla="*/ 0 h 13716"/>
              <a:gd name="connsiteX1" fmla="*/ 617220 w 3429000"/>
              <a:gd name="connsiteY1" fmla="*/ 0 h 13716"/>
              <a:gd name="connsiteX2" fmla="*/ 1200150 w 3429000"/>
              <a:gd name="connsiteY2" fmla="*/ 0 h 13716"/>
              <a:gd name="connsiteX3" fmla="*/ 1817370 w 3429000"/>
              <a:gd name="connsiteY3" fmla="*/ 0 h 13716"/>
              <a:gd name="connsiteX4" fmla="*/ 2503170 w 3429000"/>
              <a:gd name="connsiteY4" fmla="*/ 0 h 13716"/>
              <a:gd name="connsiteX5" fmla="*/ 3429000 w 3429000"/>
              <a:gd name="connsiteY5" fmla="*/ 0 h 13716"/>
              <a:gd name="connsiteX6" fmla="*/ 3429000 w 3429000"/>
              <a:gd name="connsiteY6" fmla="*/ 13716 h 13716"/>
              <a:gd name="connsiteX7" fmla="*/ 2743200 w 3429000"/>
              <a:gd name="connsiteY7" fmla="*/ 13716 h 13716"/>
              <a:gd name="connsiteX8" fmla="*/ 1988820 w 3429000"/>
              <a:gd name="connsiteY8" fmla="*/ 13716 h 13716"/>
              <a:gd name="connsiteX9" fmla="*/ 1405890 w 3429000"/>
              <a:gd name="connsiteY9" fmla="*/ 13716 h 13716"/>
              <a:gd name="connsiteX10" fmla="*/ 651510 w 3429000"/>
              <a:gd name="connsiteY10" fmla="*/ 13716 h 13716"/>
              <a:gd name="connsiteX11" fmla="*/ 0 w 3429000"/>
              <a:gd name="connsiteY11" fmla="*/ 13716 h 13716"/>
              <a:gd name="connsiteX12" fmla="*/ 0 w 342900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3716" fill="none" extrusionOk="0">
                <a:moveTo>
                  <a:pt x="0" y="0"/>
                </a:moveTo>
                <a:cubicBezTo>
                  <a:pt x="207705" y="23860"/>
                  <a:pt x="509323" y="68036"/>
                  <a:pt x="685800" y="0"/>
                </a:cubicBezTo>
                <a:cubicBezTo>
                  <a:pt x="881422" y="-43910"/>
                  <a:pt x="1129204" y="-58858"/>
                  <a:pt x="1371600" y="0"/>
                </a:cubicBezTo>
                <a:cubicBezTo>
                  <a:pt x="1611115" y="-12848"/>
                  <a:pt x="1887211" y="-6418"/>
                  <a:pt x="2057400" y="0"/>
                </a:cubicBezTo>
                <a:cubicBezTo>
                  <a:pt x="2233905" y="-53439"/>
                  <a:pt x="2400311" y="-9735"/>
                  <a:pt x="2674620" y="0"/>
                </a:cubicBezTo>
                <a:cubicBezTo>
                  <a:pt x="2899369" y="50175"/>
                  <a:pt x="3197952" y="-27603"/>
                  <a:pt x="3429000" y="0"/>
                </a:cubicBezTo>
                <a:cubicBezTo>
                  <a:pt x="3428978" y="4238"/>
                  <a:pt x="3429362" y="9645"/>
                  <a:pt x="3429000" y="13716"/>
                </a:cubicBezTo>
                <a:cubicBezTo>
                  <a:pt x="3212354" y="24300"/>
                  <a:pt x="3083619" y="-5408"/>
                  <a:pt x="2811780" y="13716"/>
                </a:cubicBezTo>
                <a:cubicBezTo>
                  <a:pt x="2533576" y="20486"/>
                  <a:pt x="2477440" y="15959"/>
                  <a:pt x="2228850" y="13716"/>
                </a:cubicBezTo>
                <a:cubicBezTo>
                  <a:pt x="2003657" y="-6415"/>
                  <a:pt x="1810789" y="13722"/>
                  <a:pt x="1543050" y="13716"/>
                </a:cubicBezTo>
                <a:cubicBezTo>
                  <a:pt x="1286635" y="-25734"/>
                  <a:pt x="1189418" y="17718"/>
                  <a:pt x="925830" y="13716"/>
                </a:cubicBezTo>
                <a:cubicBezTo>
                  <a:pt x="678389" y="-6959"/>
                  <a:pt x="367033" y="38662"/>
                  <a:pt x="0" y="13716"/>
                </a:cubicBezTo>
                <a:cubicBezTo>
                  <a:pt x="-950" y="8514"/>
                  <a:pt x="-119" y="3449"/>
                  <a:pt x="0" y="0"/>
                </a:cubicBezTo>
                <a:close/>
              </a:path>
              <a:path w="3429000" h="13716" stroke="0" extrusionOk="0">
                <a:moveTo>
                  <a:pt x="0" y="0"/>
                </a:moveTo>
                <a:cubicBezTo>
                  <a:pt x="169914" y="-16656"/>
                  <a:pt x="469790" y="-24030"/>
                  <a:pt x="617220" y="0"/>
                </a:cubicBezTo>
                <a:cubicBezTo>
                  <a:pt x="786601" y="24467"/>
                  <a:pt x="1085311" y="15192"/>
                  <a:pt x="1200150" y="0"/>
                </a:cubicBezTo>
                <a:cubicBezTo>
                  <a:pt x="1340195" y="-5060"/>
                  <a:pt x="1552999" y="41254"/>
                  <a:pt x="1817370" y="0"/>
                </a:cubicBezTo>
                <a:cubicBezTo>
                  <a:pt x="2086739" y="-377"/>
                  <a:pt x="2228603" y="31972"/>
                  <a:pt x="2503170" y="0"/>
                </a:cubicBezTo>
                <a:cubicBezTo>
                  <a:pt x="2794334" y="-14173"/>
                  <a:pt x="3002837" y="-13310"/>
                  <a:pt x="3429000" y="0"/>
                </a:cubicBezTo>
                <a:cubicBezTo>
                  <a:pt x="3428219" y="5403"/>
                  <a:pt x="3428159" y="9705"/>
                  <a:pt x="3429000" y="13716"/>
                </a:cubicBezTo>
                <a:cubicBezTo>
                  <a:pt x="3101445" y="-8012"/>
                  <a:pt x="2879434" y="29451"/>
                  <a:pt x="2743200" y="13716"/>
                </a:cubicBezTo>
                <a:cubicBezTo>
                  <a:pt x="2609544" y="9343"/>
                  <a:pt x="2334178" y="44077"/>
                  <a:pt x="1988820" y="13716"/>
                </a:cubicBezTo>
                <a:cubicBezTo>
                  <a:pt x="1620382" y="13563"/>
                  <a:pt x="1588099" y="-7567"/>
                  <a:pt x="1405890" y="13716"/>
                </a:cubicBezTo>
                <a:cubicBezTo>
                  <a:pt x="1266239" y="23975"/>
                  <a:pt x="867500" y="10636"/>
                  <a:pt x="651510" y="13716"/>
                </a:cubicBezTo>
                <a:cubicBezTo>
                  <a:pt x="445459" y="35533"/>
                  <a:pt x="119818" y="-28316"/>
                  <a:pt x="0" y="13716"/>
                </a:cubicBezTo>
                <a:cubicBezTo>
                  <a:pt x="242" y="7496"/>
                  <a:pt x="776" y="5947"/>
                  <a:pt x="0" y="0"/>
                </a:cubicBezTo>
                <a:close/>
              </a:path>
              <a:path w="3429000" h="13716" fill="none" stroke="0" extrusionOk="0">
                <a:moveTo>
                  <a:pt x="0" y="0"/>
                </a:moveTo>
                <a:cubicBezTo>
                  <a:pt x="199661" y="29771"/>
                  <a:pt x="488726" y="20925"/>
                  <a:pt x="685800" y="0"/>
                </a:cubicBezTo>
                <a:cubicBezTo>
                  <a:pt x="835372" y="-29710"/>
                  <a:pt x="1088413" y="6369"/>
                  <a:pt x="1371600" y="0"/>
                </a:cubicBezTo>
                <a:cubicBezTo>
                  <a:pt x="1631865" y="6637"/>
                  <a:pt x="1839907" y="52251"/>
                  <a:pt x="2057400" y="0"/>
                </a:cubicBezTo>
                <a:cubicBezTo>
                  <a:pt x="2266442" y="-8132"/>
                  <a:pt x="2461070" y="-4034"/>
                  <a:pt x="2674620" y="0"/>
                </a:cubicBezTo>
                <a:cubicBezTo>
                  <a:pt x="2940120" y="30498"/>
                  <a:pt x="3202681" y="-54357"/>
                  <a:pt x="3429000" y="0"/>
                </a:cubicBezTo>
                <a:cubicBezTo>
                  <a:pt x="3429104" y="3768"/>
                  <a:pt x="3429110" y="10153"/>
                  <a:pt x="3429000" y="13716"/>
                </a:cubicBezTo>
                <a:cubicBezTo>
                  <a:pt x="3250522" y="51451"/>
                  <a:pt x="3056248" y="-6129"/>
                  <a:pt x="2811780" y="13716"/>
                </a:cubicBezTo>
                <a:cubicBezTo>
                  <a:pt x="2534418" y="21986"/>
                  <a:pt x="2483107" y="15318"/>
                  <a:pt x="2228850" y="13716"/>
                </a:cubicBezTo>
                <a:cubicBezTo>
                  <a:pt x="1996093" y="-24934"/>
                  <a:pt x="1790611" y="30524"/>
                  <a:pt x="1543050" y="13716"/>
                </a:cubicBezTo>
                <a:cubicBezTo>
                  <a:pt x="1276188" y="-34299"/>
                  <a:pt x="1196665" y="-3522"/>
                  <a:pt x="925830" y="13716"/>
                </a:cubicBezTo>
                <a:cubicBezTo>
                  <a:pt x="718623" y="56844"/>
                  <a:pt x="374628" y="20467"/>
                  <a:pt x="0" y="13716"/>
                </a:cubicBezTo>
                <a:cubicBezTo>
                  <a:pt x="84" y="8233"/>
                  <a:pt x="-347" y="318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2727557108">
                  <a:custGeom>
                    <a:avLst/>
                    <a:gdLst>
                      <a:gd name="connsiteX0" fmla="*/ 0 w 3429000"/>
                      <a:gd name="connsiteY0" fmla="*/ 0 h 13716"/>
                      <a:gd name="connsiteX1" fmla="*/ 685800 w 3429000"/>
                      <a:gd name="connsiteY1" fmla="*/ 0 h 13716"/>
                      <a:gd name="connsiteX2" fmla="*/ 1371600 w 3429000"/>
                      <a:gd name="connsiteY2" fmla="*/ 0 h 13716"/>
                      <a:gd name="connsiteX3" fmla="*/ 2057400 w 3429000"/>
                      <a:gd name="connsiteY3" fmla="*/ 0 h 13716"/>
                      <a:gd name="connsiteX4" fmla="*/ 2674620 w 3429000"/>
                      <a:gd name="connsiteY4" fmla="*/ 0 h 13716"/>
                      <a:gd name="connsiteX5" fmla="*/ 3429000 w 3429000"/>
                      <a:gd name="connsiteY5" fmla="*/ 0 h 13716"/>
                      <a:gd name="connsiteX6" fmla="*/ 3429000 w 3429000"/>
                      <a:gd name="connsiteY6" fmla="*/ 13716 h 13716"/>
                      <a:gd name="connsiteX7" fmla="*/ 2811780 w 3429000"/>
                      <a:gd name="connsiteY7" fmla="*/ 13716 h 13716"/>
                      <a:gd name="connsiteX8" fmla="*/ 2228850 w 3429000"/>
                      <a:gd name="connsiteY8" fmla="*/ 13716 h 13716"/>
                      <a:gd name="connsiteX9" fmla="*/ 1543050 w 3429000"/>
                      <a:gd name="connsiteY9" fmla="*/ 13716 h 13716"/>
                      <a:gd name="connsiteX10" fmla="*/ 925830 w 3429000"/>
                      <a:gd name="connsiteY10" fmla="*/ 13716 h 13716"/>
                      <a:gd name="connsiteX11" fmla="*/ 0 w 3429000"/>
                      <a:gd name="connsiteY11" fmla="*/ 13716 h 13716"/>
                      <a:gd name="connsiteX12" fmla="*/ 0 w 342900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3716"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214" y="4075"/>
                          <a:pt x="3429316" y="9784"/>
                          <a:pt x="3429000" y="13716"/>
                        </a:cubicBezTo>
                        <a:cubicBezTo>
                          <a:pt x="3221081" y="44036"/>
                          <a:pt x="3088001" y="3494"/>
                          <a:pt x="2811780" y="13716"/>
                        </a:cubicBezTo>
                        <a:cubicBezTo>
                          <a:pt x="2535559" y="23938"/>
                          <a:pt x="2481355" y="20326"/>
                          <a:pt x="2228850" y="13716"/>
                        </a:cubicBezTo>
                        <a:cubicBezTo>
                          <a:pt x="1976345" y="7107"/>
                          <a:pt x="1807520" y="43784"/>
                          <a:pt x="1543050" y="13716"/>
                        </a:cubicBezTo>
                        <a:cubicBezTo>
                          <a:pt x="1278580" y="-16352"/>
                          <a:pt x="1181944" y="551"/>
                          <a:pt x="925830" y="13716"/>
                        </a:cubicBezTo>
                        <a:cubicBezTo>
                          <a:pt x="669716" y="26881"/>
                          <a:pt x="410304" y="30243"/>
                          <a:pt x="0" y="13716"/>
                        </a:cubicBezTo>
                        <a:cubicBezTo>
                          <a:pt x="-535" y="8247"/>
                          <a:pt x="-201" y="2959"/>
                          <a:pt x="0" y="0"/>
                        </a:cubicBezTo>
                        <a:close/>
                      </a:path>
                      <a:path w="3429000" h="13716"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8434" y="5320"/>
                          <a:pt x="3428676" y="9001"/>
                          <a:pt x="3429000" y="13716"/>
                        </a:cubicBezTo>
                        <a:cubicBezTo>
                          <a:pt x="3103464" y="-3979"/>
                          <a:pt x="2887909" y="18368"/>
                          <a:pt x="2743200" y="13716"/>
                        </a:cubicBezTo>
                        <a:cubicBezTo>
                          <a:pt x="2598491" y="9064"/>
                          <a:pt x="2362615" y="6084"/>
                          <a:pt x="1988820" y="13716"/>
                        </a:cubicBezTo>
                        <a:cubicBezTo>
                          <a:pt x="1615025" y="21348"/>
                          <a:pt x="1580494" y="-880"/>
                          <a:pt x="1405890" y="13716"/>
                        </a:cubicBezTo>
                        <a:cubicBezTo>
                          <a:pt x="1231286" y="28312"/>
                          <a:pt x="885259" y="-20857"/>
                          <a:pt x="651510" y="13716"/>
                        </a:cubicBezTo>
                        <a:cubicBezTo>
                          <a:pt x="417761" y="48289"/>
                          <a:pt x="138362" y="-18428"/>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lack glasses with a blue speck&#10;&#10;Description automatically generated">
            <a:extLst>
              <a:ext uri="{FF2B5EF4-FFF2-40B4-BE49-F238E27FC236}">
                <a16:creationId xmlns:a16="http://schemas.microsoft.com/office/drawing/2014/main" id="{59DCD81C-A6F1-818B-0414-27B103CB8B8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15237" y="2343150"/>
            <a:ext cx="8311239" cy="2327148"/>
          </a:xfrm>
          <a:prstGeom prst="rect">
            <a:avLst/>
          </a:prstGeom>
        </p:spPr>
      </p:pic>
      <p:sp>
        <p:nvSpPr>
          <p:cNvPr id="8" name="TextBox 7">
            <a:extLst>
              <a:ext uri="{FF2B5EF4-FFF2-40B4-BE49-F238E27FC236}">
                <a16:creationId xmlns:a16="http://schemas.microsoft.com/office/drawing/2014/main" id="{976415BA-FD06-421B-1B2D-F3DB6E86F063}"/>
              </a:ext>
            </a:extLst>
          </p:cNvPr>
          <p:cNvSpPr txBox="1"/>
          <p:nvPr/>
        </p:nvSpPr>
        <p:spPr>
          <a:xfrm>
            <a:off x="209320" y="4836405"/>
            <a:ext cx="5456943" cy="246221"/>
          </a:xfrm>
          <a:prstGeom prst="rect">
            <a:avLst/>
          </a:prstGeom>
          <a:noFill/>
        </p:spPr>
        <p:txBody>
          <a:bodyPr wrap="none" rtlCol="0">
            <a:spAutoFit/>
          </a:bodyPr>
          <a:lstStyle/>
          <a:p>
            <a:r>
              <a:rPr lang="en-US" sz="1000" dirty="0"/>
              <a:t>https://www.thelancet.com/journals/langlo/article/PIIS2214-109X(20)30488-5/fulltext#seccestitle10</a:t>
            </a:r>
          </a:p>
        </p:txBody>
      </p:sp>
    </p:spTree>
    <p:extLst>
      <p:ext uri="{BB962C8B-B14F-4D97-AF65-F5344CB8AC3E}">
        <p14:creationId xmlns:p14="http://schemas.microsoft.com/office/powerpoint/2010/main" val="186536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5"/>
          <p:cNvSpPr>
            <a:spLocks noGrp="1"/>
          </p:cNvSpPr>
          <p:nvPr>
            <p:ph type="title"/>
          </p:nvPr>
        </p:nvSpPr>
        <p:spPr>
          <a:xfrm>
            <a:off x="479160" y="342900"/>
            <a:ext cx="8182230" cy="1374491"/>
          </a:xfrm>
        </p:spPr>
        <p:txBody>
          <a:bodyPr vert="horz" lIns="91440" tIns="45720" rIns="91440" bIns="45720" rtlCol="0" anchor="b">
            <a:normAutofit/>
          </a:bodyPr>
          <a:lstStyle/>
          <a:p>
            <a:pPr algn="ctr" defTabSz="914400"/>
            <a:r>
              <a:rPr lang="en-US" sz="5000" kern="1200" dirty="0">
                <a:solidFill>
                  <a:schemeClr val="tx1"/>
                </a:solidFill>
                <a:latin typeface="+mj-lt"/>
                <a:ea typeface="+mj-ea"/>
                <a:cs typeface="+mj-cs"/>
              </a:rPr>
              <a:t>PRESBYOPIC</a:t>
            </a:r>
          </a:p>
        </p:txBody>
      </p:sp>
      <p:sp>
        <p:nvSpPr>
          <p:cNvPr id="23"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57934"/>
            <a:ext cx="3429000" cy="13716"/>
          </a:xfrm>
          <a:custGeom>
            <a:avLst/>
            <a:gdLst>
              <a:gd name="connsiteX0" fmla="*/ 0 w 3429000"/>
              <a:gd name="connsiteY0" fmla="*/ 0 h 13716"/>
              <a:gd name="connsiteX1" fmla="*/ 685800 w 3429000"/>
              <a:gd name="connsiteY1" fmla="*/ 0 h 13716"/>
              <a:gd name="connsiteX2" fmla="*/ 1371600 w 3429000"/>
              <a:gd name="connsiteY2" fmla="*/ 0 h 13716"/>
              <a:gd name="connsiteX3" fmla="*/ 2057400 w 3429000"/>
              <a:gd name="connsiteY3" fmla="*/ 0 h 13716"/>
              <a:gd name="connsiteX4" fmla="*/ 2674620 w 3429000"/>
              <a:gd name="connsiteY4" fmla="*/ 0 h 13716"/>
              <a:gd name="connsiteX5" fmla="*/ 3429000 w 3429000"/>
              <a:gd name="connsiteY5" fmla="*/ 0 h 13716"/>
              <a:gd name="connsiteX6" fmla="*/ 3429000 w 3429000"/>
              <a:gd name="connsiteY6" fmla="*/ 13716 h 13716"/>
              <a:gd name="connsiteX7" fmla="*/ 2811780 w 3429000"/>
              <a:gd name="connsiteY7" fmla="*/ 13716 h 13716"/>
              <a:gd name="connsiteX8" fmla="*/ 2228850 w 3429000"/>
              <a:gd name="connsiteY8" fmla="*/ 13716 h 13716"/>
              <a:gd name="connsiteX9" fmla="*/ 1543050 w 3429000"/>
              <a:gd name="connsiteY9" fmla="*/ 13716 h 13716"/>
              <a:gd name="connsiteX10" fmla="*/ 925830 w 3429000"/>
              <a:gd name="connsiteY10" fmla="*/ 13716 h 13716"/>
              <a:gd name="connsiteX11" fmla="*/ 0 w 3429000"/>
              <a:gd name="connsiteY11" fmla="*/ 13716 h 13716"/>
              <a:gd name="connsiteX12" fmla="*/ 0 w 3429000"/>
              <a:gd name="connsiteY12" fmla="*/ 0 h 13716"/>
              <a:gd name="connsiteX0" fmla="*/ 0 w 3429000"/>
              <a:gd name="connsiteY0" fmla="*/ 0 h 13716"/>
              <a:gd name="connsiteX1" fmla="*/ 617220 w 3429000"/>
              <a:gd name="connsiteY1" fmla="*/ 0 h 13716"/>
              <a:gd name="connsiteX2" fmla="*/ 1200150 w 3429000"/>
              <a:gd name="connsiteY2" fmla="*/ 0 h 13716"/>
              <a:gd name="connsiteX3" fmla="*/ 1817370 w 3429000"/>
              <a:gd name="connsiteY3" fmla="*/ 0 h 13716"/>
              <a:gd name="connsiteX4" fmla="*/ 2503170 w 3429000"/>
              <a:gd name="connsiteY4" fmla="*/ 0 h 13716"/>
              <a:gd name="connsiteX5" fmla="*/ 3429000 w 3429000"/>
              <a:gd name="connsiteY5" fmla="*/ 0 h 13716"/>
              <a:gd name="connsiteX6" fmla="*/ 3429000 w 3429000"/>
              <a:gd name="connsiteY6" fmla="*/ 13716 h 13716"/>
              <a:gd name="connsiteX7" fmla="*/ 2743200 w 3429000"/>
              <a:gd name="connsiteY7" fmla="*/ 13716 h 13716"/>
              <a:gd name="connsiteX8" fmla="*/ 1988820 w 3429000"/>
              <a:gd name="connsiteY8" fmla="*/ 13716 h 13716"/>
              <a:gd name="connsiteX9" fmla="*/ 1405890 w 3429000"/>
              <a:gd name="connsiteY9" fmla="*/ 13716 h 13716"/>
              <a:gd name="connsiteX10" fmla="*/ 651510 w 3429000"/>
              <a:gd name="connsiteY10" fmla="*/ 13716 h 13716"/>
              <a:gd name="connsiteX11" fmla="*/ 0 w 3429000"/>
              <a:gd name="connsiteY11" fmla="*/ 13716 h 13716"/>
              <a:gd name="connsiteX12" fmla="*/ 0 w 342900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3716" fill="none" extrusionOk="0">
                <a:moveTo>
                  <a:pt x="0" y="0"/>
                </a:moveTo>
                <a:cubicBezTo>
                  <a:pt x="207705" y="23860"/>
                  <a:pt x="509323" y="68036"/>
                  <a:pt x="685800" y="0"/>
                </a:cubicBezTo>
                <a:cubicBezTo>
                  <a:pt x="881422" y="-43910"/>
                  <a:pt x="1129204" y="-58858"/>
                  <a:pt x="1371600" y="0"/>
                </a:cubicBezTo>
                <a:cubicBezTo>
                  <a:pt x="1611115" y="-12848"/>
                  <a:pt x="1887211" y="-6418"/>
                  <a:pt x="2057400" y="0"/>
                </a:cubicBezTo>
                <a:cubicBezTo>
                  <a:pt x="2233905" y="-53439"/>
                  <a:pt x="2400311" y="-9735"/>
                  <a:pt x="2674620" y="0"/>
                </a:cubicBezTo>
                <a:cubicBezTo>
                  <a:pt x="2899369" y="50175"/>
                  <a:pt x="3197952" y="-27603"/>
                  <a:pt x="3429000" y="0"/>
                </a:cubicBezTo>
                <a:cubicBezTo>
                  <a:pt x="3428978" y="4238"/>
                  <a:pt x="3429362" y="9645"/>
                  <a:pt x="3429000" y="13716"/>
                </a:cubicBezTo>
                <a:cubicBezTo>
                  <a:pt x="3212354" y="24300"/>
                  <a:pt x="3083619" y="-5408"/>
                  <a:pt x="2811780" y="13716"/>
                </a:cubicBezTo>
                <a:cubicBezTo>
                  <a:pt x="2533576" y="20486"/>
                  <a:pt x="2477440" y="15959"/>
                  <a:pt x="2228850" y="13716"/>
                </a:cubicBezTo>
                <a:cubicBezTo>
                  <a:pt x="2003657" y="-6415"/>
                  <a:pt x="1810789" y="13722"/>
                  <a:pt x="1543050" y="13716"/>
                </a:cubicBezTo>
                <a:cubicBezTo>
                  <a:pt x="1286635" y="-25734"/>
                  <a:pt x="1189418" y="17718"/>
                  <a:pt x="925830" y="13716"/>
                </a:cubicBezTo>
                <a:cubicBezTo>
                  <a:pt x="678389" y="-6959"/>
                  <a:pt x="367033" y="38662"/>
                  <a:pt x="0" y="13716"/>
                </a:cubicBezTo>
                <a:cubicBezTo>
                  <a:pt x="-950" y="8514"/>
                  <a:pt x="-119" y="3449"/>
                  <a:pt x="0" y="0"/>
                </a:cubicBezTo>
                <a:close/>
              </a:path>
              <a:path w="3429000" h="13716" stroke="0" extrusionOk="0">
                <a:moveTo>
                  <a:pt x="0" y="0"/>
                </a:moveTo>
                <a:cubicBezTo>
                  <a:pt x="169914" y="-16656"/>
                  <a:pt x="469790" y="-24030"/>
                  <a:pt x="617220" y="0"/>
                </a:cubicBezTo>
                <a:cubicBezTo>
                  <a:pt x="786601" y="24467"/>
                  <a:pt x="1085311" y="15192"/>
                  <a:pt x="1200150" y="0"/>
                </a:cubicBezTo>
                <a:cubicBezTo>
                  <a:pt x="1340195" y="-5060"/>
                  <a:pt x="1552999" y="41254"/>
                  <a:pt x="1817370" y="0"/>
                </a:cubicBezTo>
                <a:cubicBezTo>
                  <a:pt x="2086739" y="-377"/>
                  <a:pt x="2228603" y="31972"/>
                  <a:pt x="2503170" y="0"/>
                </a:cubicBezTo>
                <a:cubicBezTo>
                  <a:pt x="2794334" y="-14173"/>
                  <a:pt x="3002837" y="-13310"/>
                  <a:pt x="3429000" y="0"/>
                </a:cubicBezTo>
                <a:cubicBezTo>
                  <a:pt x="3428219" y="5403"/>
                  <a:pt x="3428159" y="9705"/>
                  <a:pt x="3429000" y="13716"/>
                </a:cubicBezTo>
                <a:cubicBezTo>
                  <a:pt x="3101445" y="-8012"/>
                  <a:pt x="2879434" y="29451"/>
                  <a:pt x="2743200" y="13716"/>
                </a:cubicBezTo>
                <a:cubicBezTo>
                  <a:pt x="2609544" y="9343"/>
                  <a:pt x="2334178" y="44077"/>
                  <a:pt x="1988820" y="13716"/>
                </a:cubicBezTo>
                <a:cubicBezTo>
                  <a:pt x="1620382" y="13563"/>
                  <a:pt x="1588099" y="-7567"/>
                  <a:pt x="1405890" y="13716"/>
                </a:cubicBezTo>
                <a:cubicBezTo>
                  <a:pt x="1266239" y="23975"/>
                  <a:pt x="867500" y="10636"/>
                  <a:pt x="651510" y="13716"/>
                </a:cubicBezTo>
                <a:cubicBezTo>
                  <a:pt x="445459" y="35533"/>
                  <a:pt x="119818" y="-28316"/>
                  <a:pt x="0" y="13716"/>
                </a:cubicBezTo>
                <a:cubicBezTo>
                  <a:pt x="242" y="7496"/>
                  <a:pt x="776" y="5947"/>
                  <a:pt x="0" y="0"/>
                </a:cubicBezTo>
                <a:close/>
              </a:path>
              <a:path w="3429000" h="13716" fill="none" stroke="0" extrusionOk="0">
                <a:moveTo>
                  <a:pt x="0" y="0"/>
                </a:moveTo>
                <a:cubicBezTo>
                  <a:pt x="199661" y="29771"/>
                  <a:pt x="488726" y="20925"/>
                  <a:pt x="685800" y="0"/>
                </a:cubicBezTo>
                <a:cubicBezTo>
                  <a:pt x="835372" y="-29710"/>
                  <a:pt x="1088413" y="6369"/>
                  <a:pt x="1371600" y="0"/>
                </a:cubicBezTo>
                <a:cubicBezTo>
                  <a:pt x="1631865" y="6637"/>
                  <a:pt x="1839907" y="52251"/>
                  <a:pt x="2057400" y="0"/>
                </a:cubicBezTo>
                <a:cubicBezTo>
                  <a:pt x="2266442" y="-8132"/>
                  <a:pt x="2461070" y="-4034"/>
                  <a:pt x="2674620" y="0"/>
                </a:cubicBezTo>
                <a:cubicBezTo>
                  <a:pt x="2940120" y="30498"/>
                  <a:pt x="3202681" y="-54357"/>
                  <a:pt x="3429000" y="0"/>
                </a:cubicBezTo>
                <a:cubicBezTo>
                  <a:pt x="3429104" y="3768"/>
                  <a:pt x="3429110" y="10153"/>
                  <a:pt x="3429000" y="13716"/>
                </a:cubicBezTo>
                <a:cubicBezTo>
                  <a:pt x="3250522" y="51451"/>
                  <a:pt x="3056248" y="-6129"/>
                  <a:pt x="2811780" y="13716"/>
                </a:cubicBezTo>
                <a:cubicBezTo>
                  <a:pt x="2534418" y="21986"/>
                  <a:pt x="2483107" y="15318"/>
                  <a:pt x="2228850" y="13716"/>
                </a:cubicBezTo>
                <a:cubicBezTo>
                  <a:pt x="1996093" y="-24934"/>
                  <a:pt x="1790611" y="30524"/>
                  <a:pt x="1543050" y="13716"/>
                </a:cubicBezTo>
                <a:cubicBezTo>
                  <a:pt x="1276188" y="-34299"/>
                  <a:pt x="1196665" y="-3522"/>
                  <a:pt x="925830" y="13716"/>
                </a:cubicBezTo>
                <a:cubicBezTo>
                  <a:pt x="718623" y="56844"/>
                  <a:pt x="374628" y="20467"/>
                  <a:pt x="0" y="13716"/>
                </a:cubicBezTo>
                <a:cubicBezTo>
                  <a:pt x="84" y="8233"/>
                  <a:pt x="-347" y="318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2727557108">
                  <a:custGeom>
                    <a:avLst/>
                    <a:gdLst>
                      <a:gd name="connsiteX0" fmla="*/ 0 w 3429000"/>
                      <a:gd name="connsiteY0" fmla="*/ 0 h 13716"/>
                      <a:gd name="connsiteX1" fmla="*/ 685800 w 3429000"/>
                      <a:gd name="connsiteY1" fmla="*/ 0 h 13716"/>
                      <a:gd name="connsiteX2" fmla="*/ 1371600 w 3429000"/>
                      <a:gd name="connsiteY2" fmla="*/ 0 h 13716"/>
                      <a:gd name="connsiteX3" fmla="*/ 2057400 w 3429000"/>
                      <a:gd name="connsiteY3" fmla="*/ 0 h 13716"/>
                      <a:gd name="connsiteX4" fmla="*/ 2674620 w 3429000"/>
                      <a:gd name="connsiteY4" fmla="*/ 0 h 13716"/>
                      <a:gd name="connsiteX5" fmla="*/ 3429000 w 3429000"/>
                      <a:gd name="connsiteY5" fmla="*/ 0 h 13716"/>
                      <a:gd name="connsiteX6" fmla="*/ 3429000 w 3429000"/>
                      <a:gd name="connsiteY6" fmla="*/ 13716 h 13716"/>
                      <a:gd name="connsiteX7" fmla="*/ 2811780 w 3429000"/>
                      <a:gd name="connsiteY7" fmla="*/ 13716 h 13716"/>
                      <a:gd name="connsiteX8" fmla="*/ 2228850 w 3429000"/>
                      <a:gd name="connsiteY8" fmla="*/ 13716 h 13716"/>
                      <a:gd name="connsiteX9" fmla="*/ 1543050 w 3429000"/>
                      <a:gd name="connsiteY9" fmla="*/ 13716 h 13716"/>
                      <a:gd name="connsiteX10" fmla="*/ 925830 w 3429000"/>
                      <a:gd name="connsiteY10" fmla="*/ 13716 h 13716"/>
                      <a:gd name="connsiteX11" fmla="*/ 0 w 3429000"/>
                      <a:gd name="connsiteY11" fmla="*/ 13716 h 13716"/>
                      <a:gd name="connsiteX12" fmla="*/ 0 w 342900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3716"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214" y="4075"/>
                          <a:pt x="3429316" y="9784"/>
                          <a:pt x="3429000" y="13716"/>
                        </a:cubicBezTo>
                        <a:cubicBezTo>
                          <a:pt x="3221081" y="44036"/>
                          <a:pt x="3088001" y="3494"/>
                          <a:pt x="2811780" y="13716"/>
                        </a:cubicBezTo>
                        <a:cubicBezTo>
                          <a:pt x="2535559" y="23938"/>
                          <a:pt x="2481355" y="20326"/>
                          <a:pt x="2228850" y="13716"/>
                        </a:cubicBezTo>
                        <a:cubicBezTo>
                          <a:pt x="1976345" y="7107"/>
                          <a:pt x="1807520" y="43784"/>
                          <a:pt x="1543050" y="13716"/>
                        </a:cubicBezTo>
                        <a:cubicBezTo>
                          <a:pt x="1278580" y="-16352"/>
                          <a:pt x="1181944" y="551"/>
                          <a:pt x="925830" y="13716"/>
                        </a:cubicBezTo>
                        <a:cubicBezTo>
                          <a:pt x="669716" y="26881"/>
                          <a:pt x="410304" y="30243"/>
                          <a:pt x="0" y="13716"/>
                        </a:cubicBezTo>
                        <a:cubicBezTo>
                          <a:pt x="-535" y="8247"/>
                          <a:pt x="-201" y="2959"/>
                          <a:pt x="0" y="0"/>
                        </a:cubicBezTo>
                        <a:close/>
                      </a:path>
                      <a:path w="3429000" h="13716"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8434" y="5320"/>
                          <a:pt x="3428676" y="9001"/>
                          <a:pt x="3429000" y="13716"/>
                        </a:cubicBezTo>
                        <a:cubicBezTo>
                          <a:pt x="3103464" y="-3979"/>
                          <a:pt x="2887909" y="18368"/>
                          <a:pt x="2743200" y="13716"/>
                        </a:cubicBezTo>
                        <a:cubicBezTo>
                          <a:pt x="2598491" y="9064"/>
                          <a:pt x="2362615" y="6084"/>
                          <a:pt x="1988820" y="13716"/>
                        </a:cubicBezTo>
                        <a:cubicBezTo>
                          <a:pt x="1615025" y="21348"/>
                          <a:pt x="1580494" y="-880"/>
                          <a:pt x="1405890" y="13716"/>
                        </a:cubicBezTo>
                        <a:cubicBezTo>
                          <a:pt x="1231286" y="28312"/>
                          <a:pt x="885259" y="-20857"/>
                          <a:pt x="651510" y="13716"/>
                        </a:cubicBezTo>
                        <a:cubicBezTo>
                          <a:pt x="417761" y="48289"/>
                          <a:pt x="138362" y="-18428"/>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black and white logo&#10;&#10;Description automatically generated">
            <a:extLst>
              <a:ext uri="{FF2B5EF4-FFF2-40B4-BE49-F238E27FC236}">
                <a16:creationId xmlns:a16="http://schemas.microsoft.com/office/drawing/2014/main" id="{AD592D39-38AD-26B1-7EC5-23A6EB35939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40030" y="2424017"/>
            <a:ext cx="8661654" cy="2165414"/>
          </a:xfrm>
          <a:prstGeom prst="rect">
            <a:avLst/>
          </a:prstGeom>
        </p:spPr>
      </p:pic>
      <p:sp>
        <p:nvSpPr>
          <p:cNvPr id="2" name="TextBox 1">
            <a:extLst>
              <a:ext uri="{FF2B5EF4-FFF2-40B4-BE49-F238E27FC236}">
                <a16:creationId xmlns:a16="http://schemas.microsoft.com/office/drawing/2014/main" id="{2103F8A2-5C54-DDD5-80BC-F015EF747852}"/>
              </a:ext>
            </a:extLst>
          </p:cNvPr>
          <p:cNvSpPr txBox="1"/>
          <p:nvPr/>
        </p:nvSpPr>
        <p:spPr>
          <a:xfrm>
            <a:off x="154236" y="4847422"/>
            <a:ext cx="5456943" cy="400110"/>
          </a:xfrm>
          <a:prstGeom prst="rect">
            <a:avLst/>
          </a:prstGeom>
          <a:noFill/>
        </p:spPr>
        <p:txBody>
          <a:bodyPr wrap="none" rtlCol="0">
            <a:spAutoFit/>
          </a:bodyPr>
          <a:lstStyle/>
          <a:p>
            <a:r>
              <a:rPr lang="en-US" sz="1000" dirty="0"/>
              <a:t>https://www.thelancet.com/journals/langlo/article/PIIS2214-109X(20)30488-5/fulltext#seccestitle10</a:t>
            </a:r>
          </a:p>
          <a:p>
            <a:endParaRPr lang="en-US" sz="1000" dirty="0"/>
          </a:p>
        </p:txBody>
      </p:sp>
    </p:spTree>
    <p:extLst>
      <p:ext uri="{BB962C8B-B14F-4D97-AF65-F5344CB8AC3E}">
        <p14:creationId xmlns:p14="http://schemas.microsoft.com/office/powerpoint/2010/main" val="86006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3"/>
          <a:srcRect b="15832"/>
          <a:stretch>
            <a:fillRect/>
          </a:stretch>
        </p:blipFill>
        <p:spPr>
          <a:xfrm>
            <a:off x="1143001" y="-105250"/>
            <a:ext cx="6857999" cy="5270464"/>
          </a:xfrm>
          <a:prstGeom prst="rect">
            <a:avLst/>
          </a:prstGeom>
        </p:spPr>
      </p:pic>
      <p:pic>
        <p:nvPicPr>
          <p:cNvPr id="4" name="Picture 3" descr="AMD.jpg"/>
          <p:cNvPicPr>
            <a:picLocks noChangeAspect="1"/>
          </p:cNvPicPr>
          <p:nvPr/>
        </p:nvPicPr>
        <p:blipFill>
          <a:blip r:embed="rId4"/>
          <a:stretch>
            <a:fillRect/>
          </a:stretch>
        </p:blipFill>
        <p:spPr>
          <a:xfrm>
            <a:off x="1387672" y="1314450"/>
            <a:ext cx="1865295" cy="1643063"/>
          </a:xfrm>
          <a:prstGeom prst="rect">
            <a:avLst/>
          </a:prstGeom>
        </p:spPr>
      </p:pic>
      <p:pic>
        <p:nvPicPr>
          <p:cNvPr id="5" name="Picture 4" descr="glaucoma2.jpg"/>
          <p:cNvPicPr>
            <a:picLocks noChangeAspect="1"/>
          </p:cNvPicPr>
          <p:nvPr/>
        </p:nvPicPr>
        <p:blipFill>
          <a:blip r:embed="rId5"/>
          <a:stretch>
            <a:fillRect/>
          </a:stretch>
        </p:blipFill>
        <p:spPr>
          <a:xfrm>
            <a:off x="5810250" y="1338262"/>
            <a:ext cx="2190750" cy="1643063"/>
          </a:xfrm>
          <a:prstGeom prst="rect">
            <a:avLst/>
          </a:prstGeom>
        </p:spPr>
      </p:pic>
      <p:pic>
        <p:nvPicPr>
          <p:cNvPr id="6" name="Picture 5" descr="BDR. rustoneyeinstitute.jpg"/>
          <p:cNvPicPr>
            <a:picLocks noChangeAspect="1"/>
          </p:cNvPicPr>
          <p:nvPr/>
        </p:nvPicPr>
        <p:blipFill>
          <a:blip r:embed="rId6"/>
          <a:stretch>
            <a:fillRect/>
          </a:stretch>
        </p:blipFill>
        <p:spPr>
          <a:xfrm>
            <a:off x="3533775" y="1313557"/>
            <a:ext cx="1990725" cy="1679675"/>
          </a:xfrm>
          <a:prstGeom prst="rect">
            <a:avLst/>
          </a:prstGeom>
        </p:spPr>
      </p:pic>
    </p:spTree>
    <p:extLst>
      <p:ext uri="{BB962C8B-B14F-4D97-AF65-F5344CB8AC3E}">
        <p14:creationId xmlns:p14="http://schemas.microsoft.com/office/powerpoint/2010/main" val="139873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Bottom)">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Bottom)">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3"/>
          <a:srcRect b="15832"/>
          <a:stretch>
            <a:fillRect/>
          </a:stretch>
        </p:blipFill>
        <p:spPr>
          <a:xfrm>
            <a:off x="1143001" y="-105250"/>
            <a:ext cx="6857999" cy="5270464"/>
          </a:xfrm>
          <a:prstGeom prst="rect">
            <a:avLst/>
          </a:prstGeom>
        </p:spPr>
      </p:pic>
      <p:pic>
        <p:nvPicPr>
          <p:cNvPr id="4" name="Picture 3" descr="refractive error.jpg"/>
          <p:cNvPicPr>
            <a:picLocks noChangeAspect="1"/>
          </p:cNvPicPr>
          <p:nvPr/>
        </p:nvPicPr>
        <p:blipFill>
          <a:blip r:embed="rId4"/>
          <a:stretch>
            <a:fillRect/>
          </a:stretch>
        </p:blipFill>
        <p:spPr>
          <a:xfrm>
            <a:off x="1666875" y="3038891"/>
            <a:ext cx="2405063" cy="1599367"/>
          </a:xfrm>
          <a:prstGeom prst="rect">
            <a:avLst/>
          </a:prstGeom>
        </p:spPr>
      </p:pic>
      <p:pic>
        <p:nvPicPr>
          <p:cNvPr id="5" name="Picture 4" descr="Cataract Peru1.jpg"/>
          <p:cNvPicPr>
            <a:picLocks noChangeAspect="1"/>
          </p:cNvPicPr>
          <p:nvPr/>
        </p:nvPicPr>
        <p:blipFill>
          <a:blip r:embed="rId5"/>
          <a:stretch>
            <a:fillRect/>
          </a:stretch>
        </p:blipFill>
        <p:spPr>
          <a:xfrm>
            <a:off x="5417344" y="3038891"/>
            <a:ext cx="2069306" cy="1607083"/>
          </a:xfrm>
          <a:prstGeom prst="rect">
            <a:avLst/>
          </a:prstGeom>
        </p:spPr>
      </p:pic>
    </p:spTree>
    <p:extLst>
      <p:ext uri="{BB962C8B-B14F-4D97-AF65-F5344CB8AC3E}">
        <p14:creationId xmlns:p14="http://schemas.microsoft.com/office/powerpoint/2010/main" val="410143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Bottom)">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013 AAO.mov" descr="/Users/gracesunmd/Downloads/Vision2020.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1143000" y="428625"/>
            <a:ext cx="6858000" cy="428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39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3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3D9B6ABA-60D7-5623-31FB-4F9D25194F20}"/>
              </a:ext>
            </a:extLst>
          </p:cNvPr>
          <p:cNvSpPr>
            <a:spLocks noGrp="1"/>
          </p:cNvSpPr>
          <p:nvPr>
            <p:ph type="title"/>
          </p:nvPr>
        </p:nvSpPr>
        <p:spPr>
          <a:xfrm>
            <a:off x="253389" y="-14357"/>
            <a:ext cx="8391181" cy="857250"/>
          </a:xfrm>
        </p:spPr>
        <p:txBody>
          <a:bodyPr/>
          <a:lstStyle/>
          <a:p>
            <a:pPr eaLnBrk="1" hangingPunct="1"/>
            <a:r>
              <a:rPr lang="en-US" altLang="en-US" dirty="0">
                <a:solidFill>
                  <a:srgbClr val="FFFF00"/>
                </a:solidFill>
                <a:latin typeface="Arial" panose="020B0604020202020204" pitchFamily="34" charset="0"/>
                <a:ea typeface="ＭＳ Ｐゴシック" panose="020B0600070205080204" pitchFamily="34" charset="-128"/>
              </a:rPr>
              <a:t>Where are we post Vision 2020?</a:t>
            </a:r>
          </a:p>
        </p:txBody>
      </p:sp>
      <p:sp>
        <p:nvSpPr>
          <p:cNvPr id="3" name="TextBox 2">
            <a:extLst>
              <a:ext uri="{FF2B5EF4-FFF2-40B4-BE49-F238E27FC236}">
                <a16:creationId xmlns:a16="http://schemas.microsoft.com/office/drawing/2014/main" id="{B95C3555-BD85-53E8-EDDF-2C324713E077}"/>
              </a:ext>
            </a:extLst>
          </p:cNvPr>
          <p:cNvSpPr txBox="1"/>
          <p:nvPr/>
        </p:nvSpPr>
        <p:spPr>
          <a:xfrm>
            <a:off x="5808879" y="1885300"/>
            <a:ext cx="1142763" cy="276999"/>
          </a:xfrm>
          <a:prstGeom prst="rect">
            <a:avLst/>
          </a:prstGeom>
          <a:noFill/>
        </p:spPr>
        <p:txBody>
          <a:bodyPr wrap="square" rtlCol="0">
            <a:spAutoFit/>
          </a:bodyPr>
          <a:lstStyle/>
          <a:p>
            <a:r>
              <a:rPr lang="en-US" sz="1200" dirty="0">
                <a:solidFill>
                  <a:schemeClr val="bg1"/>
                </a:solidFill>
              </a:rPr>
              <a:t>Cataract 39%</a:t>
            </a:r>
          </a:p>
        </p:txBody>
      </p:sp>
      <p:sp>
        <p:nvSpPr>
          <p:cNvPr id="4" name="TextBox 3">
            <a:extLst>
              <a:ext uri="{FF2B5EF4-FFF2-40B4-BE49-F238E27FC236}">
                <a16:creationId xmlns:a16="http://schemas.microsoft.com/office/drawing/2014/main" id="{0CD91DD5-1D32-3152-7A6A-18960CD39450}"/>
              </a:ext>
            </a:extLst>
          </p:cNvPr>
          <p:cNvSpPr txBox="1"/>
          <p:nvPr/>
        </p:nvSpPr>
        <p:spPr>
          <a:xfrm>
            <a:off x="5151890" y="1817782"/>
            <a:ext cx="3839902" cy="923330"/>
          </a:xfrm>
          <a:prstGeom prst="rect">
            <a:avLst/>
          </a:prstGeom>
          <a:noFill/>
        </p:spPr>
        <p:txBody>
          <a:bodyPr wrap="square" rtlCol="0">
            <a:spAutoFit/>
          </a:bodyPr>
          <a:lstStyle/>
          <a:p>
            <a:pPr marL="285750" indent="-285750">
              <a:buFont typeface="Arial" panose="020B0604020202020204" pitchFamily="34" charset="0"/>
              <a:buChar char="•"/>
            </a:pPr>
            <a:r>
              <a:rPr lang="en-US" b="0" i="0" u="none" strike="noStrike" dirty="0">
                <a:effectLst/>
                <a:latin typeface="Source Sans Pro" panose="020B0503030403020204" pitchFamily="34" charset="0"/>
              </a:rPr>
              <a:t> Age-standardized global prevalence of blindness has fallen by 28% in the past 30 years</a:t>
            </a:r>
            <a:endParaRPr lang="en-US" dirty="0"/>
          </a:p>
        </p:txBody>
      </p:sp>
      <p:pic>
        <p:nvPicPr>
          <p:cNvPr id="8" name="Picture 7" descr="A pie chart with different colored circles&#10;&#10;Description automatically generated">
            <a:extLst>
              <a:ext uri="{FF2B5EF4-FFF2-40B4-BE49-F238E27FC236}">
                <a16:creationId xmlns:a16="http://schemas.microsoft.com/office/drawing/2014/main" id="{2833FF33-6C9D-70CA-34F1-F38DE8B928B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96607" y="721708"/>
            <a:ext cx="4512579" cy="3701270"/>
          </a:xfrm>
          <a:prstGeom prst="rect">
            <a:avLst/>
          </a:prstGeom>
        </p:spPr>
      </p:pic>
      <p:sp>
        <p:nvSpPr>
          <p:cNvPr id="9" name="TextBox 8">
            <a:extLst>
              <a:ext uri="{FF2B5EF4-FFF2-40B4-BE49-F238E27FC236}">
                <a16:creationId xmlns:a16="http://schemas.microsoft.com/office/drawing/2014/main" id="{A7449142-5C2E-AECF-376A-21ECC4BBC60C}"/>
              </a:ext>
            </a:extLst>
          </p:cNvPr>
          <p:cNvSpPr txBox="1"/>
          <p:nvPr/>
        </p:nvSpPr>
        <p:spPr>
          <a:xfrm>
            <a:off x="407624" y="4748270"/>
            <a:ext cx="5712846" cy="276999"/>
          </a:xfrm>
          <a:prstGeom prst="rect">
            <a:avLst/>
          </a:prstGeom>
          <a:noFill/>
        </p:spPr>
        <p:txBody>
          <a:bodyPr wrap="none" rtlCol="0">
            <a:spAutoFit/>
          </a:bodyPr>
          <a:lstStyle/>
          <a:p>
            <a:r>
              <a:rPr lang="en-US" sz="1200" dirty="0"/>
              <a:t>Resnikoff, Serge &amp; Pararajasegaram, R.. (2008). Blindness. 10.1016/B978-012373960-5.00409-3.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F6905AD3-BD09-1EA0-A661-A78AFE8C5DC0}"/>
              </a:ext>
            </a:extLst>
          </p:cNvPr>
          <p:cNvSpPr>
            <a:spLocks noGrp="1"/>
          </p:cNvSpPr>
          <p:nvPr>
            <p:ph type="title"/>
          </p:nvPr>
        </p:nvSpPr>
        <p:spPr>
          <a:xfrm>
            <a:off x="169819" y="-37302"/>
            <a:ext cx="8647610" cy="1136469"/>
          </a:xfrm>
        </p:spPr>
        <p:txBody>
          <a:bodyPr/>
          <a:lstStyle/>
          <a:p>
            <a:r>
              <a:rPr lang="en-US" sz="2000" dirty="0">
                <a:solidFill>
                  <a:srgbClr val="FFFF00"/>
                </a:solidFill>
                <a:latin typeface="ScalaLancetPro"/>
              </a:rPr>
              <a:t>The p</a:t>
            </a:r>
            <a:r>
              <a:rPr lang="en-US" sz="2000" dirty="0">
                <a:solidFill>
                  <a:srgbClr val="FFFF00"/>
                </a:solidFill>
                <a:effectLst/>
                <a:latin typeface="ScalaLancetPro"/>
              </a:rPr>
              <a:t>revalence of major infectious causes of blindness—onchocerciasis and trachoma—have declined substantially. </a:t>
            </a:r>
            <a:endParaRPr lang="en-US" altLang="en-US" sz="2000" dirty="0">
              <a:solidFill>
                <a:srgbClr val="FFFF00"/>
              </a:solidFill>
              <a:latin typeface="Arial" panose="020B0604020202020204" pitchFamily="34" charset="0"/>
              <a:ea typeface="ＭＳ Ｐゴシック" panose="020B0600070205080204" pitchFamily="34" charset="-128"/>
            </a:endParaRPr>
          </a:p>
        </p:txBody>
      </p:sp>
      <p:pic>
        <p:nvPicPr>
          <p:cNvPr id="44034" name="Picture 4" descr="world trachoma 1.jpg">
            <a:extLst>
              <a:ext uri="{FF2B5EF4-FFF2-40B4-BE49-F238E27FC236}">
                <a16:creationId xmlns:a16="http://schemas.microsoft.com/office/drawing/2014/main" id="{81563581-4760-E2A2-DD0B-0E62C1F8FCAF}"/>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077" y="836021"/>
            <a:ext cx="6356660" cy="4160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260" y="306193"/>
            <a:ext cx="8735480" cy="739858"/>
          </a:xfrm>
        </p:spPr>
        <p:txBody>
          <a:bodyPr>
            <a:normAutofit fontScale="90000"/>
          </a:bodyPr>
          <a:lstStyle/>
          <a:p>
            <a:pPr algn="l"/>
            <a:r>
              <a:rPr lang="en-US" dirty="0">
                <a:solidFill>
                  <a:srgbClr val="FFFF00"/>
                </a:solidFill>
              </a:rPr>
              <a:t>Ophthalmologists are uniquely positioned to Address Global Blindness</a:t>
            </a:r>
          </a:p>
        </p:txBody>
      </p:sp>
      <p:sp>
        <p:nvSpPr>
          <p:cNvPr id="5" name="TextBox 4"/>
          <p:cNvSpPr txBox="1"/>
          <p:nvPr/>
        </p:nvSpPr>
        <p:spPr>
          <a:xfrm>
            <a:off x="257686" y="1750249"/>
            <a:ext cx="3682034" cy="2677656"/>
          </a:xfrm>
          <a:prstGeom prst="rect">
            <a:avLst/>
          </a:prstGeom>
          <a:noFill/>
        </p:spPr>
        <p:txBody>
          <a:bodyPr wrap="none" rtlCol="0">
            <a:spAutoFit/>
          </a:bodyPr>
          <a:lstStyle/>
          <a:p>
            <a:pPr marL="285750" indent="-285750">
              <a:buFont typeface="Arial"/>
              <a:buChar char="•"/>
            </a:pPr>
            <a:r>
              <a:rPr lang="en-US" sz="2400" dirty="0"/>
              <a:t>EDUCATION</a:t>
            </a:r>
          </a:p>
          <a:p>
            <a:pPr marL="285750" indent="-285750">
              <a:buFont typeface="Arial"/>
              <a:buChar char="•"/>
            </a:pPr>
            <a:endParaRPr lang="en-US" sz="2400" dirty="0"/>
          </a:p>
          <a:p>
            <a:pPr marL="285750" indent="-285750">
              <a:buFont typeface="Arial"/>
              <a:buChar char="•"/>
            </a:pPr>
            <a:r>
              <a:rPr lang="en-US" sz="2400" dirty="0"/>
              <a:t>RESEARCH</a:t>
            </a:r>
          </a:p>
          <a:p>
            <a:pPr marL="285750" indent="-285750">
              <a:buFont typeface="Arial"/>
              <a:buChar char="•"/>
            </a:pPr>
            <a:endParaRPr lang="en-US" sz="2400" dirty="0"/>
          </a:p>
          <a:p>
            <a:pPr marL="285750" indent="-285750">
              <a:buFont typeface="Arial"/>
              <a:buChar char="•"/>
            </a:pPr>
            <a:r>
              <a:rPr lang="en-US" sz="2400" dirty="0"/>
              <a:t>ADVOCACY</a:t>
            </a:r>
          </a:p>
          <a:p>
            <a:pPr marL="285750" indent="-285750">
              <a:buFont typeface="Arial"/>
              <a:buChar char="•"/>
            </a:pPr>
            <a:endParaRPr lang="en-US" sz="2400" dirty="0"/>
          </a:p>
          <a:p>
            <a:pPr marL="285750" indent="-285750">
              <a:buFont typeface="Arial"/>
              <a:buChar char="•"/>
            </a:pPr>
            <a:r>
              <a:rPr lang="en-US" sz="2400" dirty="0"/>
              <a:t>BUILDING PARTNERSHIPS</a:t>
            </a:r>
          </a:p>
        </p:txBody>
      </p:sp>
      <p:pic>
        <p:nvPicPr>
          <p:cNvPr id="4" name="Picture 5" descr="P1020169"/>
          <p:cNvPicPr>
            <a:picLocks noChangeAspect="1" noChangeArrowheads="1"/>
          </p:cNvPicPr>
          <p:nvPr/>
        </p:nvPicPr>
        <p:blipFill>
          <a:blip r:embed="rId3"/>
          <a:srcRect l="5100" t="14958" r="17722"/>
          <a:stretch>
            <a:fillRect/>
          </a:stretch>
        </p:blipFill>
        <p:spPr bwMode="auto">
          <a:xfrm>
            <a:off x="4016857" y="1046051"/>
            <a:ext cx="2832084" cy="1755627"/>
          </a:xfrm>
          <a:prstGeom prst="rect">
            <a:avLst/>
          </a:prstGeom>
          <a:noFill/>
        </p:spPr>
      </p:pic>
      <p:pic>
        <p:nvPicPr>
          <p:cNvPr id="3" name="Picture 2" descr="Screen Shot 2019-10-10 at 10.06.32 AM.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016857" y="3124121"/>
            <a:ext cx="2779660" cy="1662162"/>
          </a:xfrm>
          <a:prstGeom prst="rect">
            <a:avLst/>
          </a:prstGeom>
        </p:spPr>
      </p:pic>
      <p:pic>
        <p:nvPicPr>
          <p:cNvPr id="6" name="Content Placeholder 5" descr="DSCF4886.jpeg"/>
          <p:cNvPicPr>
            <a:picLocks noChangeAspect="1"/>
          </p:cNvPicPr>
          <p:nvPr/>
        </p:nvPicPr>
        <p:blipFill rotWithShape="1">
          <a:blip r:embed="rId5" cstate="email">
            <a:extLst>
              <a:ext uri="{28A0092B-C50C-407E-A947-70E740481C1C}">
                <a14:useLocalDpi xmlns:a14="http://schemas.microsoft.com/office/drawing/2010/main" val="0"/>
              </a:ext>
            </a:extLst>
          </a:blip>
          <a:srcRect l="-1551" r="-10"/>
          <a:stretch/>
        </p:blipFill>
        <p:spPr>
          <a:xfrm>
            <a:off x="7026853" y="1416440"/>
            <a:ext cx="2036970" cy="3006132"/>
          </a:xfrm>
          <a:prstGeom prst="rect">
            <a:avLst/>
          </a:prstGeom>
        </p:spPr>
      </p:pic>
    </p:spTree>
    <p:extLst>
      <p:ext uri="{BB962C8B-B14F-4D97-AF65-F5344CB8AC3E}">
        <p14:creationId xmlns:p14="http://schemas.microsoft.com/office/powerpoint/2010/main" val="1004432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60" y="83284"/>
            <a:ext cx="7924800" cy="594812"/>
          </a:xfrm>
        </p:spPr>
        <p:txBody>
          <a:bodyPr/>
          <a:lstStyle/>
          <a:p>
            <a:r>
              <a:rPr lang="en-US" b="1" i="1" dirty="0">
                <a:solidFill>
                  <a:srgbClr val="FFFF00"/>
                </a:solidFill>
              </a:rPr>
              <a:t>Provide direct, high-quality eye care</a:t>
            </a:r>
            <a:r>
              <a:rPr lang="en-US" dirty="0">
                <a:solidFill>
                  <a:srgbClr val="FFFF00"/>
                </a:solidFill>
              </a:rPr>
              <a:t>. </a:t>
            </a:r>
          </a:p>
        </p:txBody>
      </p:sp>
      <p:pic>
        <p:nvPicPr>
          <p:cNvPr id="5" name="Content Placeholder 4" descr="Screen Shot 2016-10-21 at 4.25.04 PM.png"/>
          <p:cNvPicPr>
            <a:picLocks noGrp="1" noChangeAspect="1"/>
          </p:cNvPicPr>
          <p:nvPr>
            <p:ph sz="quarter" idx="13"/>
          </p:nvPr>
        </p:nvPicPr>
        <p:blipFill>
          <a:blip r:embed="rId2" cstate="email">
            <a:extLst>
              <a:ext uri="{28A0092B-C50C-407E-A947-70E740481C1C}">
                <a14:useLocalDpi xmlns:a14="http://schemas.microsoft.com/office/drawing/2010/main" val="0"/>
              </a:ext>
            </a:extLst>
          </a:blip>
          <a:srcRect t="18885" b="18885"/>
          <a:stretch>
            <a:fillRect/>
          </a:stretch>
        </p:blipFill>
        <p:spPr>
          <a:xfrm>
            <a:off x="26640" y="2906324"/>
            <a:ext cx="5469923" cy="2195447"/>
          </a:xfrm>
        </p:spPr>
      </p:pic>
      <p:pic>
        <p:nvPicPr>
          <p:cNvPr id="8" name="Content Placeholder 3" descr="Screen Shot 2016-10-21 at 4.23.41 PM.png"/>
          <p:cNvPicPr>
            <a:picLocks noChangeAspect="1"/>
          </p:cNvPicPr>
          <p:nvPr/>
        </p:nvPicPr>
        <p:blipFill>
          <a:blip r:embed="rId3" cstate="email">
            <a:extLst>
              <a:ext uri="{28A0092B-C50C-407E-A947-70E740481C1C}">
                <a14:useLocalDpi xmlns:a14="http://schemas.microsoft.com/office/drawing/2010/main" val="0"/>
              </a:ext>
            </a:extLst>
          </a:blip>
          <a:srcRect t="18522" b="18522"/>
          <a:stretch>
            <a:fillRect/>
          </a:stretch>
        </p:blipFill>
        <p:spPr>
          <a:xfrm>
            <a:off x="37050" y="717811"/>
            <a:ext cx="5459513" cy="2126060"/>
          </a:xfrm>
          <a:prstGeom prst="rect">
            <a:avLst/>
          </a:prstGeom>
        </p:spPr>
      </p:pic>
      <p:pic>
        <p:nvPicPr>
          <p:cNvPr id="9" name="Picture 8" descr="Screen Shot 2016-10-21 at 4.31.11 PM.png"/>
          <p:cNvPicPr>
            <a:picLocks noChangeAspect="1"/>
          </p:cNvPicPr>
          <p:nvPr/>
        </p:nvPicPr>
        <p:blipFill rotWithShape="1">
          <a:blip r:embed="rId4" cstate="email">
            <a:extLst>
              <a:ext uri="{28A0092B-C50C-407E-A947-70E740481C1C}">
                <a14:useLocalDpi xmlns:a14="http://schemas.microsoft.com/office/drawing/2010/main" val="0"/>
              </a:ext>
            </a:extLst>
          </a:blip>
          <a:srcRect r="39964"/>
          <a:stretch/>
        </p:blipFill>
        <p:spPr>
          <a:xfrm>
            <a:off x="5746404" y="1043057"/>
            <a:ext cx="3235636" cy="3726533"/>
          </a:xfrm>
          <a:prstGeom prst="rect">
            <a:avLst/>
          </a:prstGeom>
        </p:spPr>
      </p:pic>
    </p:spTree>
    <p:extLst>
      <p:ext uri="{BB962C8B-B14F-4D97-AF65-F5344CB8AC3E}">
        <p14:creationId xmlns:p14="http://schemas.microsoft.com/office/powerpoint/2010/main" val="2688343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382" y="389674"/>
            <a:ext cx="8952628" cy="741698"/>
          </a:xfrm>
        </p:spPr>
        <p:txBody>
          <a:bodyPr/>
          <a:lstStyle/>
          <a:p>
            <a:r>
              <a:rPr lang="en-US" b="1" i="1" dirty="0">
                <a:solidFill>
                  <a:srgbClr val="FFFF00"/>
                </a:solidFill>
              </a:rPr>
              <a:t>Build human capacity through skills transfer</a:t>
            </a:r>
            <a:r>
              <a:rPr lang="en-US" dirty="0">
                <a:solidFill>
                  <a:srgbClr val="FFFF00"/>
                </a:solidFill>
              </a:rPr>
              <a:t>  </a:t>
            </a:r>
          </a:p>
        </p:txBody>
      </p:sp>
      <p:pic>
        <p:nvPicPr>
          <p:cNvPr id="4" name="Content Placeholder 3" descr="DSCF5145.jpeg"/>
          <p:cNvPicPr>
            <a:picLocks noGrp="1" noChangeAspect="1"/>
          </p:cNvPicPr>
          <p:nvPr>
            <p:ph sz="quarter" idx="13"/>
          </p:nvPr>
        </p:nvPicPr>
        <p:blipFill rotWithShape="1">
          <a:blip r:embed="rId2" cstate="email">
            <a:extLst>
              <a:ext uri="{28A0092B-C50C-407E-A947-70E740481C1C}">
                <a14:useLocalDpi xmlns:a14="http://schemas.microsoft.com/office/drawing/2010/main" val="0"/>
              </a:ext>
            </a:extLst>
          </a:blip>
          <a:stretch/>
        </p:blipFill>
        <p:spPr>
          <a:xfrm>
            <a:off x="2259232" y="1200150"/>
            <a:ext cx="4625536" cy="3086100"/>
          </a:xfrm>
        </p:spPr>
      </p:pic>
      <p:pic>
        <p:nvPicPr>
          <p:cNvPr id="8" name="Picture 7" descr="Screen Shot 2016-10-21 at 4.36.49 PM.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165862" y="1063229"/>
            <a:ext cx="2635067" cy="3958873"/>
          </a:xfrm>
          <a:prstGeom prst="rect">
            <a:avLst/>
          </a:prstGeom>
        </p:spPr>
      </p:pic>
      <p:sp>
        <p:nvSpPr>
          <p:cNvPr id="3" name="TextBox 2"/>
          <p:cNvSpPr txBox="1"/>
          <p:nvPr/>
        </p:nvSpPr>
        <p:spPr>
          <a:xfrm>
            <a:off x="1358260" y="1675551"/>
            <a:ext cx="184666" cy="369332"/>
          </a:xfrm>
          <a:prstGeom prst="rect">
            <a:avLst/>
          </a:prstGeom>
          <a:noFill/>
        </p:spPr>
        <p:txBody>
          <a:bodyPr wrap="none" rtlCol="0">
            <a:spAutoFit/>
          </a:bodyPr>
          <a:lstStyle/>
          <a:p>
            <a:endParaRPr lang="en-US" dirty="0"/>
          </a:p>
        </p:txBody>
      </p:sp>
      <p:pic>
        <p:nvPicPr>
          <p:cNvPr id="7" name="Picture 6" descr="WCMC_web-White_RGB.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649081" y="4572971"/>
            <a:ext cx="2421929" cy="525034"/>
          </a:xfrm>
          <a:prstGeom prst="rect">
            <a:avLst/>
          </a:prstGeom>
        </p:spPr>
      </p:pic>
      <p:pic>
        <p:nvPicPr>
          <p:cNvPr id="10" name="Picture 9" descr="IMG_9813.jpg"/>
          <p:cNvPicPr>
            <a:picLocks noChangeAspect="1"/>
          </p:cNvPicPr>
          <p:nvPr/>
        </p:nvPicPr>
        <p:blipFill rotWithShape="1">
          <a:blip r:embed="rId5" cstate="email">
            <a:extLst>
              <a:ext uri="{28A0092B-C50C-407E-A947-70E740481C1C}">
                <a14:useLocalDpi xmlns:a14="http://schemas.microsoft.com/office/drawing/2010/main" val="0"/>
              </a:ext>
            </a:extLst>
          </a:blip>
          <a:srcRect l="20664" t="15777" r="15065" b="32904"/>
          <a:stretch/>
        </p:blipFill>
        <p:spPr>
          <a:xfrm>
            <a:off x="102984" y="2096360"/>
            <a:ext cx="2917841" cy="1747322"/>
          </a:xfrm>
          <a:prstGeom prst="rect">
            <a:avLst/>
          </a:prstGeom>
        </p:spPr>
      </p:pic>
    </p:spTree>
    <p:extLst>
      <p:ext uri="{BB962C8B-B14F-4D97-AF65-F5344CB8AC3E}">
        <p14:creationId xmlns:p14="http://schemas.microsoft.com/office/powerpoint/2010/main" val="1030187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824" y="119048"/>
            <a:ext cx="5329988" cy="605947"/>
          </a:xfrm>
        </p:spPr>
        <p:txBody>
          <a:bodyPr/>
          <a:lstStyle/>
          <a:p>
            <a:r>
              <a:rPr lang="en-US" b="1" i="1" dirty="0">
                <a:solidFill>
                  <a:srgbClr val="FFFF00"/>
                </a:solidFill>
              </a:rPr>
              <a:t>Modernize infrastructure</a:t>
            </a:r>
            <a:r>
              <a:rPr lang="en-US" dirty="0">
                <a:solidFill>
                  <a:srgbClr val="FFFF00"/>
                </a:solidFill>
              </a:rPr>
              <a:t>. </a:t>
            </a:r>
          </a:p>
        </p:txBody>
      </p:sp>
      <p:pic>
        <p:nvPicPr>
          <p:cNvPr id="5" name="Content Placeholder 5" descr="DSCF4886.jpeg"/>
          <p:cNvPicPr>
            <a:picLocks noChangeAspect="1"/>
          </p:cNvPicPr>
          <p:nvPr/>
        </p:nvPicPr>
        <p:blipFill rotWithShape="1">
          <a:blip r:embed="rId2" cstate="email">
            <a:extLst>
              <a:ext uri="{28A0092B-C50C-407E-A947-70E740481C1C}">
                <a14:useLocalDpi xmlns:a14="http://schemas.microsoft.com/office/drawing/2010/main" val="0"/>
              </a:ext>
            </a:extLst>
          </a:blip>
          <a:srcRect l="-1551" r="-10"/>
          <a:stretch/>
        </p:blipFill>
        <p:spPr>
          <a:xfrm>
            <a:off x="5776760" y="544861"/>
            <a:ext cx="2998119" cy="4424584"/>
          </a:xfrm>
          <a:prstGeom prst="rect">
            <a:avLst/>
          </a:prstGeom>
        </p:spPr>
      </p:pic>
      <p:pic>
        <p:nvPicPr>
          <p:cNvPr id="8" name="Picture 7" descr="Screen Shot 2016-10-21 at 4.08.30 PM.png"/>
          <p:cNvPicPr>
            <a:picLocks noChangeAspect="1"/>
          </p:cNvPicPr>
          <p:nvPr/>
        </p:nvPicPr>
        <p:blipFill rotWithShape="1">
          <a:blip r:embed="rId3" cstate="email">
            <a:extLst>
              <a:ext uri="{28A0092B-C50C-407E-A947-70E740481C1C}">
                <a14:useLocalDpi xmlns:a14="http://schemas.microsoft.com/office/drawing/2010/main" val="0"/>
              </a:ext>
            </a:extLst>
          </a:blip>
          <a:srcRect l="1974" t="16812" r="-1974" b="29081"/>
          <a:stretch/>
        </p:blipFill>
        <p:spPr>
          <a:xfrm>
            <a:off x="333324" y="3066199"/>
            <a:ext cx="5212724" cy="1971882"/>
          </a:xfrm>
          <a:prstGeom prst="rect">
            <a:avLst/>
          </a:prstGeom>
        </p:spPr>
      </p:pic>
      <p:pic>
        <p:nvPicPr>
          <p:cNvPr id="11" name="Picture 10" descr="IMG_3020.JPG"/>
          <p:cNvPicPr>
            <a:picLocks noChangeAspect="1"/>
          </p:cNvPicPr>
          <p:nvPr/>
        </p:nvPicPr>
        <p:blipFill rotWithShape="1">
          <a:blip r:embed="rId4" cstate="email">
            <a:extLst>
              <a:ext uri="{28A0092B-C50C-407E-A947-70E740481C1C}">
                <a14:useLocalDpi xmlns:a14="http://schemas.microsoft.com/office/drawing/2010/main"/>
              </a:ext>
            </a:extLst>
          </a:blip>
          <a:srcRect r="14344" b="11193"/>
          <a:stretch/>
        </p:blipFill>
        <p:spPr>
          <a:xfrm>
            <a:off x="789534" y="703519"/>
            <a:ext cx="4016321" cy="2342258"/>
          </a:xfrm>
          <a:prstGeom prst="rect">
            <a:avLst/>
          </a:prstGeom>
        </p:spPr>
      </p:pic>
    </p:spTree>
    <p:extLst>
      <p:ext uri="{BB962C8B-B14F-4D97-AF65-F5344CB8AC3E}">
        <p14:creationId xmlns:p14="http://schemas.microsoft.com/office/powerpoint/2010/main" val="105785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descr="_DSC1065.NEF.jpg"/>
          <p:cNvPicPr>
            <a:picLocks noGrp="1" noChangeAspect="1"/>
          </p:cNvPicPr>
          <p:nvPr>
            <p:ph idx="1"/>
          </p:nvPr>
        </p:nvPicPr>
        <p:blipFill rotWithShape="1">
          <a:blip r:embed="rId2" cstate="email">
            <a:extLst>
              <a:ext uri="{28A0092B-C50C-407E-A947-70E740481C1C}">
                <a14:useLocalDpi xmlns:a14="http://schemas.microsoft.com/office/drawing/2010/main" val="0"/>
              </a:ext>
            </a:extLst>
          </a:blip>
          <a:srcRect l="-163" t="1685" r="83" b="-81"/>
          <a:stretch/>
        </p:blipFill>
        <p:spPr>
          <a:xfrm>
            <a:off x="1257300" y="57150"/>
            <a:ext cx="3886200" cy="2529878"/>
          </a:xfrm>
        </p:spPr>
      </p:pic>
      <p:pic>
        <p:nvPicPr>
          <p:cNvPr id="4" name="Picture 3" descr="Cataract Peru1.jpg"/>
          <p:cNvPicPr>
            <a:picLocks noChangeAspect="1"/>
          </p:cNvPicPr>
          <p:nvPr/>
        </p:nvPicPr>
        <p:blipFill>
          <a:blip r:embed="rId3"/>
          <a:stretch>
            <a:fillRect/>
          </a:stretch>
        </p:blipFill>
        <p:spPr>
          <a:xfrm>
            <a:off x="5543551" y="228600"/>
            <a:ext cx="2069306" cy="1607083"/>
          </a:xfrm>
          <a:prstGeom prst="rect">
            <a:avLst/>
          </a:prstGeom>
        </p:spPr>
      </p:pic>
      <p:pic>
        <p:nvPicPr>
          <p:cNvPr id="6" name="Picture 5" descr="Screen Shot 2016-06-21 at 8.43.46 AM.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71600" y="2733582"/>
            <a:ext cx="3870047" cy="2304506"/>
          </a:xfrm>
          <a:prstGeom prst="rect">
            <a:avLst/>
          </a:prstGeom>
        </p:spPr>
      </p:pic>
      <p:pic>
        <p:nvPicPr>
          <p:cNvPr id="7" name="Picture 6" descr="Screen Shot 2016-06-21 at 8.42.08 AM.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429250" y="1953756"/>
            <a:ext cx="2350863" cy="3075444"/>
          </a:xfrm>
          <a:prstGeom prst="rect">
            <a:avLst/>
          </a:prstGeom>
        </p:spPr>
      </p:pic>
    </p:spTree>
    <p:extLst>
      <p:ext uri="{BB962C8B-B14F-4D97-AF65-F5344CB8AC3E}">
        <p14:creationId xmlns:p14="http://schemas.microsoft.com/office/powerpoint/2010/main" val="307008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E7177A0B-A7A5-DD49-98F5-C334E72443E8}"/>
              </a:ext>
            </a:extLst>
          </p:cNvPr>
          <p:cNvPicPr>
            <a:picLocks noChangeAspect="1"/>
          </p:cNvPicPr>
          <p:nvPr/>
        </p:nvPicPr>
        <p:blipFill>
          <a:blip r:embed="rId2"/>
          <a:stretch>
            <a:fillRect/>
          </a:stretch>
        </p:blipFill>
        <p:spPr>
          <a:xfrm>
            <a:off x="0" y="807883"/>
            <a:ext cx="9144000" cy="3095933"/>
          </a:xfrm>
          <a:prstGeom prst="rect">
            <a:avLst/>
          </a:prstGeom>
        </p:spPr>
      </p:pic>
      <p:pic>
        <p:nvPicPr>
          <p:cNvPr id="7" name="Picture 6">
            <a:extLst>
              <a:ext uri="{FF2B5EF4-FFF2-40B4-BE49-F238E27FC236}">
                <a16:creationId xmlns:a16="http://schemas.microsoft.com/office/drawing/2014/main" id="{0BF7E817-8417-0148-B712-26CF81280542}"/>
              </a:ext>
            </a:extLst>
          </p:cNvPr>
          <p:cNvPicPr>
            <a:picLocks noChangeAspect="1"/>
          </p:cNvPicPr>
          <p:nvPr/>
        </p:nvPicPr>
        <p:blipFill>
          <a:blip r:embed="rId3"/>
          <a:stretch>
            <a:fillRect/>
          </a:stretch>
        </p:blipFill>
        <p:spPr>
          <a:xfrm>
            <a:off x="917575" y="4183217"/>
            <a:ext cx="7791450" cy="304800"/>
          </a:xfrm>
          <a:prstGeom prst="rect">
            <a:avLst/>
          </a:prstGeom>
        </p:spPr>
      </p:pic>
    </p:spTree>
    <p:extLst>
      <p:ext uri="{BB962C8B-B14F-4D97-AF65-F5344CB8AC3E}">
        <p14:creationId xmlns:p14="http://schemas.microsoft.com/office/powerpoint/2010/main" val="1229702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963AC6-E938-4845-8FF6-5D48853F7F51}"/>
              </a:ext>
            </a:extLst>
          </p:cNvPr>
          <p:cNvSpPr>
            <a:spLocks noGrp="1"/>
          </p:cNvSpPr>
          <p:nvPr>
            <p:ph idx="1"/>
          </p:nvPr>
        </p:nvSpPr>
        <p:spPr>
          <a:xfrm>
            <a:off x="341523" y="738132"/>
            <a:ext cx="4054207" cy="4295381"/>
          </a:xfrm>
        </p:spPr>
        <p:txBody>
          <a:bodyPr/>
          <a:lstStyle/>
          <a:p>
            <a:pPr>
              <a:spcBef>
                <a:spcPts val="0"/>
              </a:spcBef>
            </a:pPr>
            <a:r>
              <a:rPr lang="en-US" dirty="0">
                <a:latin typeface="Gill Sans" panose="020B0502020104020203" pitchFamily="34" charset="-79"/>
                <a:cs typeface="Gill Sans" panose="020B0502020104020203" pitchFamily="34" charset="-79"/>
              </a:rPr>
              <a:t>Medicaid patients with a new diagnosis of OAG received substantially less glaucoma testing in the first15 months following initial diagnosis compared with persons with commercial health insurance  (234% increased odds of not undergoing glaucoma testing)</a:t>
            </a:r>
          </a:p>
          <a:p>
            <a:pPr marL="0" indent="0">
              <a:spcBef>
                <a:spcPts val="0"/>
              </a:spcBef>
              <a:buNone/>
            </a:pPr>
            <a:endParaRPr lang="en-US" dirty="0">
              <a:latin typeface="Gill Sans" panose="020B0502020104020203" pitchFamily="34" charset="-79"/>
              <a:cs typeface="Gill Sans" panose="020B0502020104020203" pitchFamily="34" charset="-79"/>
            </a:endParaRPr>
          </a:p>
          <a:p>
            <a:pPr>
              <a:spcBef>
                <a:spcPts val="0"/>
              </a:spcBef>
            </a:pPr>
            <a:r>
              <a:rPr lang="en-US" dirty="0">
                <a:latin typeface="Gill Sans" panose="020B0502020104020203" pitchFamily="34" charset="-79"/>
                <a:cs typeface="Gill Sans" panose="020B0502020104020203" pitchFamily="34" charset="-79"/>
              </a:rPr>
              <a:t>Disparity most notable for Black patients with Medicaid (291% increased odds of not undergoing glaucoma testing)</a:t>
            </a:r>
          </a:p>
        </p:txBody>
      </p:sp>
      <p:pic>
        <p:nvPicPr>
          <p:cNvPr id="4" name="Picture 3" descr="A close up of a red blood vessels&#10;&#10;Description automatically generated">
            <a:extLst>
              <a:ext uri="{FF2B5EF4-FFF2-40B4-BE49-F238E27FC236}">
                <a16:creationId xmlns:a16="http://schemas.microsoft.com/office/drawing/2014/main" id="{7C01B766-BF3E-229D-7A63-BBDAF38D637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3583" y="782197"/>
            <a:ext cx="3619579" cy="3249975"/>
          </a:xfrm>
          <a:prstGeom prst="ellipse">
            <a:avLst/>
          </a:prstGeom>
          <a:ln w="63500" cap="rnd">
            <a:solidFill>
              <a:schemeClr val="bg1">
                <a:lumMod val="95000"/>
                <a:lumOff val="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65594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5B6F-7FBA-22B5-B65D-1099BA820BE2}"/>
              </a:ext>
            </a:extLst>
          </p:cNvPr>
          <p:cNvSpPr>
            <a:spLocks noGrp="1"/>
          </p:cNvSpPr>
          <p:nvPr>
            <p:ph type="title"/>
          </p:nvPr>
        </p:nvSpPr>
        <p:spPr>
          <a:xfrm>
            <a:off x="609600" y="-47412"/>
            <a:ext cx="7924800" cy="857250"/>
          </a:xfrm>
        </p:spPr>
        <p:txBody>
          <a:bodyPr/>
          <a:lstStyle/>
          <a:p>
            <a:r>
              <a:rPr lang="en-US" dirty="0">
                <a:solidFill>
                  <a:srgbClr val="FFFF00"/>
                </a:solidFill>
              </a:rPr>
              <a:t>Diabetic Eye Disease</a:t>
            </a:r>
          </a:p>
        </p:txBody>
      </p:sp>
      <p:sp>
        <p:nvSpPr>
          <p:cNvPr id="3" name="Content Placeholder 2">
            <a:extLst>
              <a:ext uri="{FF2B5EF4-FFF2-40B4-BE49-F238E27FC236}">
                <a16:creationId xmlns:a16="http://schemas.microsoft.com/office/drawing/2014/main" id="{8310F570-5858-077C-BD11-00E1D0065668}"/>
              </a:ext>
            </a:extLst>
          </p:cNvPr>
          <p:cNvSpPr>
            <a:spLocks noGrp="1"/>
          </p:cNvSpPr>
          <p:nvPr>
            <p:ph idx="1"/>
          </p:nvPr>
        </p:nvSpPr>
        <p:spPr>
          <a:xfrm>
            <a:off x="628650" y="959542"/>
            <a:ext cx="3866232" cy="2653989"/>
          </a:xfrm>
        </p:spPr>
        <p:txBody>
          <a:bodyPr>
            <a:normAutofit fontScale="92500" lnSpcReduction="10000"/>
          </a:bodyPr>
          <a:lstStyle/>
          <a:p>
            <a:r>
              <a:rPr lang="en-US" dirty="0">
                <a:cs typeface="Gill Sans" panose="020B0502020104020203" pitchFamily="34" charset="-79"/>
              </a:rPr>
              <a:t>Racial and ethnic minoritized populations have a higher prevalence of  diabetic retinopathy and diabetic macular edema, but are less likely to undergo screening dilated fundus examinations than Whites </a:t>
            </a:r>
          </a:p>
          <a:p>
            <a:r>
              <a:rPr lang="en-US" dirty="0">
                <a:cs typeface="Gill Sans" panose="020B0502020104020203" pitchFamily="34" charset="-79"/>
              </a:rPr>
              <a:t>Underrepresented in clinical trials related to diabetic retinopathy and macular edema </a:t>
            </a:r>
          </a:p>
        </p:txBody>
      </p:sp>
      <p:sp>
        <p:nvSpPr>
          <p:cNvPr id="4" name="TextBox 3">
            <a:extLst>
              <a:ext uri="{FF2B5EF4-FFF2-40B4-BE49-F238E27FC236}">
                <a16:creationId xmlns:a16="http://schemas.microsoft.com/office/drawing/2014/main" id="{4192ECE4-E9B5-51D9-F303-45BB64090FF6}"/>
              </a:ext>
            </a:extLst>
          </p:cNvPr>
          <p:cNvSpPr txBox="1"/>
          <p:nvPr/>
        </p:nvSpPr>
        <p:spPr>
          <a:xfrm>
            <a:off x="297458" y="3966075"/>
            <a:ext cx="8791460" cy="1323439"/>
          </a:xfrm>
          <a:prstGeom prst="rect">
            <a:avLst/>
          </a:prstGeom>
          <a:noFill/>
        </p:spPr>
        <p:txBody>
          <a:bodyPr wrap="square" rtlCol="0">
            <a:sp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rPr>
              <a:t>Coney JM, Scott AW. Racial disparities in the screening and treatment of diabetic retinopathy. J Natl Med Assoc 2022;S0027-9684(21)00236-4.</a:t>
            </a:r>
          </a:p>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rPr>
              <a:t>Berkowtiz ST, Groth SL, Gangaputra S, Patel. S. Racial/ethnic disparities in ophthalmology clinic trials resulting in US Food and Drug Administration Approvals from 2000 to 2020. JAMA Ophthalmology 2021;139:629-637.</a:t>
            </a:r>
          </a:p>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rPr>
              <a:t>Bowe T, Salabati M, Soares R, Huang et al. Racial, ethnic, and gender disparities in diabetic macular edema clinical trials. Ophthalmology Retina 2022;S2468-6530(22)00040-9.</a:t>
            </a:r>
          </a:p>
          <a:p>
            <a:endParaRPr lang="en-US" sz="1000" dirty="0"/>
          </a:p>
        </p:txBody>
      </p:sp>
      <p:pic>
        <p:nvPicPr>
          <p:cNvPr id="7" name="Picture 6" descr="A close-up of a red blood vessels&#10;&#10;Description automatically generated">
            <a:extLst>
              <a:ext uri="{FF2B5EF4-FFF2-40B4-BE49-F238E27FC236}">
                <a16:creationId xmlns:a16="http://schemas.microsoft.com/office/drawing/2014/main" id="{2C06D3EA-3113-8879-4D00-8FB74CC201F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0" y="418641"/>
            <a:ext cx="4290125" cy="3062689"/>
          </a:xfrm>
          <a:prstGeom prst="rect">
            <a:avLst/>
          </a:prstGeom>
        </p:spPr>
      </p:pic>
      <p:sp>
        <p:nvSpPr>
          <p:cNvPr id="8" name="TextBox 7">
            <a:extLst>
              <a:ext uri="{FF2B5EF4-FFF2-40B4-BE49-F238E27FC236}">
                <a16:creationId xmlns:a16="http://schemas.microsoft.com/office/drawing/2014/main" id="{44B2DB39-CE9F-126A-0F97-EAAA391D62CD}"/>
              </a:ext>
            </a:extLst>
          </p:cNvPr>
          <p:cNvSpPr txBox="1"/>
          <p:nvPr/>
        </p:nvSpPr>
        <p:spPr>
          <a:xfrm>
            <a:off x="5629619" y="3514380"/>
            <a:ext cx="2436886" cy="246221"/>
          </a:xfrm>
          <a:prstGeom prst="rect">
            <a:avLst/>
          </a:prstGeom>
          <a:noFill/>
        </p:spPr>
        <p:txBody>
          <a:bodyPr wrap="none" rtlCol="0">
            <a:spAutoFit/>
          </a:bodyPr>
          <a:lstStyle/>
          <a:p>
            <a:r>
              <a:rPr lang="en-US" sz="1000" dirty="0"/>
              <a:t>https://www.ncbi.nlm.nih.gov/books/NBK278967/</a:t>
            </a:r>
          </a:p>
        </p:txBody>
      </p:sp>
    </p:spTree>
    <p:extLst>
      <p:ext uri="{BB962C8B-B14F-4D97-AF65-F5344CB8AC3E}">
        <p14:creationId xmlns:p14="http://schemas.microsoft.com/office/powerpoint/2010/main" val="3858246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0739B1-AF30-5805-ACC3-680D66727833}"/>
              </a:ext>
            </a:extLst>
          </p:cNvPr>
          <p:cNvPicPr>
            <a:picLocks noChangeAspect="1"/>
          </p:cNvPicPr>
          <p:nvPr/>
        </p:nvPicPr>
        <p:blipFill>
          <a:blip r:embed="rId2"/>
          <a:stretch>
            <a:fillRect/>
          </a:stretch>
        </p:blipFill>
        <p:spPr>
          <a:xfrm>
            <a:off x="184293" y="168665"/>
            <a:ext cx="6610350" cy="2153271"/>
          </a:xfrm>
          <a:prstGeom prst="rect">
            <a:avLst/>
          </a:prstGeom>
        </p:spPr>
      </p:pic>
      <p:pic>
        <p:nvPicPr>
          <p:cNvPr id="7" name="Picture 6">
            <a:extLst>
              <a:ext uri="{FF2B5EF4-FFF2-40B4-BE49-F238E27FC236}">
                <a16:creationId xmlns:a16="http://schemas.microsoft.com/office/drawing/2014/main" id="{93971DE4-1628-ABC2-2A6E-468ECB0BA0F3}"/>
              </a:ext>
            </a:extLst>
          </p:cNvPr>
          <p:cNvPicPr>
            <a:picLocks noChangeAspect="1"/>
          </p:cNvPicPr>
          <p:nvPr/>
        </p:nvPicPr>
        <p:blipFill>
          <a:blip r:embed="rId3"/>
          <a:stretch>
            <a:fillRect/>
          </a:stretch>
        </p:blipFill>
        <p:spPr>
          <a:xfrm>
            <a:off x="280333" y="4736295"/>
            <a:ext cx="4075043" cy="238540"/>
          </a:xfrm>
          <a:prstGeom prst="rect">
            <a:avLst/>
          </a:prstGeom>
        </p:spPr>
      </p:pic>
      <p:sp>
        <p:nvSpPr>
          <p:cNvPr id="8" name="TextBox 7">
            <a:extLst>
              <a:ext uri="{FF2B5EF4-FFF2-40B4-BE49-F238E27FC236}">
                <a16:creationId xmlns:a16="http://schemas.microsoft.com/office/drawing/2014/main" id="{2020E659-C5E8-1DA4-C186-7D8B22B91688}"/>
              </a:ext>
            </a:extLst>
          </p:cNvPr>
          <p:cNvSpPr txBox="1"/>
          <p:nvPr/>
        </p:nvSpPr>
        <p:spPr>
          <a:xfrm>
            <a:off x="184293" y="2511606"/>
            <a:ext cx="6610350" cy="2246769"/>
          </a:xfrm>
          <a:prstGeom prst="rect">
            <a:avLst/>
          </a:prstGeom>
          <a:noFill/>
        </p:spPr>
        <p:txBody>
          <a:bodyPr wrap="square" rtlCol="0">
            <a:spAutoFit/>
          </a:bodyPr>
          <a:lstStyle/>
          <a:p>
            <a:r>
              <a:rPr lang="en-US" sz="1400" i="1" dirty="0"/>
              <a:t>population-based, cross-sectional</a:t>
            </a:r>
            <a:r>
              <a:rPr lang="en-US" sz="1400" dirty="0"/>
              <a:t> </a:t>
            </a:r>
            <a:r>
              <a:rPr lang="en-US" sz="1400" i="1" dirty="0"/>
              <a:t>study of 6142 Latinos 40 years</a:t>
            </a:r>
            <a:r>
              <a:rPr lang="en-US" sz="1400" dirty="0"/>
              <a:t> </a:t>
            </a:r>
            <a:r>
              <a:rPr lang="en-US" sz="1400" i="1" dirty="0"/>
              <a:t>and older</a:t>
            </a:r>
            <a:endParaRPr lang="en-US" sz="1400" dirty="0"/>
          </a:p>
          <a:p>
            <a:endParaRPr lang="en-US" sz="1400" dirty="0">
              <a:latin typeface="Gill Sans" panose="020B0502020104020203" pitchFamily="34" charset="-79"/>
              <a:cs typeface="Gill Sans" panose="020B0502020104020203" pitchFamily="34" charset="-79"/>
            </a:endParaRPr>
          </a:p>
          <a:p>
            <a:r>
              <a:rPr lang="en-US" sz="1400" dirty="0">
                <a:latin typeface="Gill Sans" panose="020B0502020104020203" pitchFamily="34" charset="-79"/>
                <a:cs typeface="Gill Sans" panose="020B0502020104020203" pitchFamily="34" charset="-79"/>
              </a:rPr>
              <a:t>344 participants were determined to have needed cataract surgery</a:t>
            </a:r>
          </a:p>
          <a:p>
            <a:pPr lvl="1"/>
            <a:r>
              <a:rPr lang="en-US" sz="1400" dirty="0">
                <a:latin typeface="Gill Sans" panose="020B0502020104020203" pitchFamily="34" charset="-79"/>
                <a:cs typeface="Gill Sans" panose="020B0502020104020203" pitchFamily="34" charset="-79"/>
              </a:rPr>
              <a:t>34% of participants had an unmet need for cataract surgery </a:t>
            </a:r>
          </a:p>
          <a:p>
            <a:r>
              <a:rPr lang="en-US" sz="1400" dirty="0">
                <a:latin typeface="Gill Sans" panose="020B0502020104020203" pitchFamily="34" charset="-79"/>
                <a:cs typeface="Gill Sans" panose="020B0502020104020203" pitchFamily="34" charset="-79"/>
              </a:rPr>
              <a:t>Factors associated with not having cataract surgery </a:t>
            </a:r>
          </a:p>
          <a:p>
            <a:pPr marL="742950" lvl="1" indent="-285750">
              <a:buFont typeface="Arial" panose="020B0604020202020204" pitchFamily="34" charset="0"/>
              <a:buChar char="•"/>
            </a:pPr>
            <a:r>
              <a:rPr lang="en-US" sz="1400" dirty="0">
                <a:latin typeface="Gill Sans" panose="020B0502020104020203" pitchFamily="34" charset="-79"/>
                <a:cs typeface="Gill Sans" panose="020B0502020104020203" pitchFamily="34" charset="-79"/>
              </a:rPr>
              <a:t>having last eye examination 5 years ago compared with 1 year ago </a:t>
            </a:r>
          </a:p>
          <a:p>
            <a:pPr marL="742950" lvl="1" indent="-285750">
              <a:buFont typeface="Arial" panose="020B0604020202020204" pitchFamily="34" charset="0"/>
              <a:buChar char="•"/>
            </a:pPr>
            <a:r>
              <a:rPr lang="en-US" sz="1400" dirty="0">
                <a:latin typeface="Gill Sans" panose="020B0502020104020203" pitchFamily="34" charset="-79"/>
                <a:cs typeface="Gill Sans" panose="020B0502020104020203" pitchFamily="34" charset="-79"/>
              </a:rPr>
              <a:t>being uninsured </a:t>
            </a:r>
          </a:p>
          <a:p>
            <a:pPr marL="742950" lvl="1" indent="-285750">
              <a:buFont typeface="Arial" panose="020B0604020202020204" pitchFamily="34" charset="0"/>
              <a:buChar char="•"/>
            </a:pPr>
            <a:r>
              <a:rPr lang="en-US" sz="1400" dirty="0">
                <a:latin typeface="Gill Sans" panose="020B0502020104020203" pitchFamily="34" charset="-79"/>
                <a:cs typeface="Gill Sans" panose="020B0502020104020203" pitchFamily="34" charset="-79"/>
              </a:rPr>
              <a:t>income less than $20,000</a:t>
            </a:r>
          </a:p>
          <a:p>
            <a:pPr marL="742950" lvl="1" indent="-285750">
              <a:buFont typeface="Arial" panose="020B0604020202020204" pitchFamily="34" charset="0"/>
              <a:buChar char="•"/>
            </a:pPr>
            <a:r>
              <a:rPr lang="en-US" sz="1400" dirty="0">
                <a:latin typeface="Gill Sans" panose="020B0502020104020203" pitchFamily="34" charset="-79"/>
                <a:cs typeface="Gill Sans" panose="020B0502020104020203" pitchFamily="34" charset="-79"/>
              </a:rPr>
              <a:t>self-reported barriers to eye care</a:t>
            </a:r>
          </a:p>
          <a:p>
            <a:endParaRPr lang="en-US" sz="1400" dirty="0"/>
          </a:p>
        </p:txBody>
      </p:sp>
      <p:pic>
        <p:nvPicPr>
          <p:cNvPr id="3" name="Picture 2" descr="A close up of an eye&#10;&#10;Description automatically generated">
            <a:extLst>
              <a:ext uri="{FF2B5EF4-FFF2-40B4-BE49-F238E27FC236}">
                <a16:creationId xmlns:a16="http://schemas.microsoft.com/office/drawing/2014/main" id="{422339F4-E503-6E34-6529-AF271FEA999C}"/>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5112" r="6489" b="5068"/>
          <a:stretch/>
        </p:blipFill>
        <p:spPr>
          <a:xfrm>
            <a:off x="6605513" y="2511606"/>
            <a:ext cx="2111823" cy="1828703"/>
          </a:xfrm>
          <a:prstGeom prst="rect">
            <a:avLst/>
          </a:prstGeom>
        </p:spPr>
      </p:pic>
    </p:spTree>
    <p:extLst>
      <p:ext uri="{BB962C8B-B14F-4D97-AF65-F5344CB8AC3E}">
        <p14:creationId xmlns:p14="http://schemas.microsoft.com/office/powerpoint/2010/main" val="1502457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382" y="40975"/>
            <a:ext cx="8952628" cy="741698"/>
          </a:xfrm>
        </p:spPr>
        <p:txBody>
          <a:bodyPr/>
          <a:lstStyle/>
          <a:p>
            <a:r>
              <a:rPr lang="en-US" b="1" i="1" dirty="0">
                <a:solidFill>
                  <a:srgbClr val="FFFF00"/>
                </a:solidFill>
              </a:rPr>
              <a:t>Become an Eye care America volunteer</a:t>
            </a:r>
            <a:endParaRPr lang="en-US" dirty="0">
              <a:solidFill>
                <a:srgbClr val="FFFF00"/>
              </a:solidFill>
            </a:endParaRPr>
          </a:p>
        </p:txBody>
      </p:sp>
      <p:pic>
        <p:nvPicPr>
          <p:cNvPr id="11" name="Content Placeholder 10" descr="A screenshot of a web page&#10;&#10;Description automatically generated">
            <a:extLst>
              <a:ext uri="{FF2B5EF4-FFF2-40B4-BE49-F238E27FC236}">
                <a16:creationId xmlns:a16="http://schemas.microsoft.com/office/drawing/2014/main" id="{7FF2BDD7-86E8-5B6E-8920-3751160A0004}"/>
              </a:ext>
            </a:extLst>
          </p:cNvPr>
          <p:cNvPicPr>
            <a:picLocks noGrp="1" noChangeAspect="1"/>
          </p:cNvPicPr>
          <p:nvPr>
            <p:ph sz="quarter" idx="13"/>
          </p:nvPr>
        </p:nvPicPr>
        <p:blipFill>
          <a:blip r:embed="rId3" cstate="email">
            <a:extLst>
              <a:ext uri="{28A0092B-C50C-407E-A947-70E740481C1C}">
                <a14:useLocalDpi xmlns:a14="http://schemas.microsoft.com/office/drawing/2010/main" val="0"/>
              </a:ext>
            </a:extLst>
          </a:blip>
          <a:stretch>
            <a:fillRect/>
          </a:stretch>
        </p:blipFill>
        <p:spPr>
          <a:xfrm>
            <a:off x="1358260" y="889000"/>
            <a:ext cx="5196322" cy="3946488"/>
          </a:xfrm>
        </p:spPr>
      </p:pic>
      <p:sp>
        <p:nvSpPr>
          <p:cNvPr id="3" name="TextBox 2"/>
          <p:cNvSpPr txBox="1"/>
          <p:nvPr/>
        </p:nvSpPr>
        <p:spPr>
          <a:xfrm>
            <a:off x="1358260" y="1675551"/>
            <a:ext cx="184666" cy="369332"/>
          </a:xfrm>
          <a:prstGeom prst="rect">
            <a:avLst/>
          </a:prstGeom>
          <a:noFill/>
        </p:spPr>
        <p:txBody>
          <a:bodyPr wrap="none" rtlCol="0">
            <a:spAutoFit/>
          </a:bodyPr>
          <a:lstStyle/>
          <a:p>
            <a:endParaRPr lang="en-US" dirty="0"/>
          </a:p>
        </p:txBody>
      </p:sp>
      <p:pic>
        <p:nvPicPr>
          <p:cNvPr id="7" name="Picture 6" descr="WCMC_web-White_RGB.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649081" y="4572971"/>
            <a:ext cx="2421929" cy="525034"/>
          </a:xfrm>
          <a:prstGeom prst="rect">
            <a:avLst/>
          </a:prstGeom>
        </p:spPr>
      </p:pic>
    </p:spTree>
    <p:extLst>
      <p:ext uri="{BB962C8B-B14F-4D97-AF65-F5344CB8AC3E}">
        <p14:creationId xmlns:p14="http://schemas.microsoft.com/office/powerpoint/2010/main" val="2582253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02239D2-A05D-4A1C-9F06-FBA7FC730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99152" y="316083"/>
            <a:ext cx="9042561" cy="838795"/>
          </a:xfrm>
        </p:spPr>
        <p:txBody>
          <a:bodyPr anchor="t">
            <a:normAutofit/>
          </a:bodyPr>
          <a:lstStyle/>
          <a:p>
            <a:r>
              <a:rPr lang="en-US" sz="2600" b="1" dirty="0"/>
              <a:t>SUMMARY:</a:t>
            </a:r>
            <a:r>
              <a:rPr lang="en-US" sz="2600" dirty="0"/>
              <a:t> Vision needs to be reframed as a development issue</a:t>
            </a:r>
          </a:p>
        </p:txBody>
      </p:sp>
      <p:sp>
        <p:nvSpPr>
          <p:cNvPr id="3" name="TextBox 2"/>
          <p:cNvSpPr txBox="1"/>
          <p:nvPr/>
        </p:nvSpPr>
        <p:spPr>
          <a:xfrm>
            <a:off x="1358260" y="1675551"/>
            <a:ext cx="184666" cy="369332"/>
          </a:xfrm>
          <a:prstGeom prst="rect">
            <a:avLst/>
          </a:prstGeom>
          <a:noFill/>
        </p:spPr>
        <p:txBody>
          <a:bodyPr wrap="none" rtlCol="0">
            <a:spAutoFit/>
          </a:bodyPr>
          <a:lstStyle/>
          <a:p>
            <a:endParaRPr lang="en-US" dirty="0"/>
          </a:p>
        </p:txBody>
      </p:sp>
      <p:graphicFrame>
        <p:nvGraphicFramePr>
          <p:cNvPr id="11" name="Content Placeholder 4">
            <a:extLst>
              <a:ext uri="{FF2B5EF4-FFF2-40B4-BE49-F238E27FC236}">
                <a16:creationId xmlns:a16="http://schemas.microsoft.com/office/drawing/2014/main" id="{09BD17BE-A6EB-F88F-DE9F-5E6718EAAD2D}"/>
              </a:ext>
            </a:extLst>
          </p:cNvPr>
          <p:cNvGraphicFramePr>
            <a:graphicFrameLocks noGrp="1"/>
          </p:cNvGraphicFramePr>
          <p:nvPr>
            <p:ph sz="quarter" idx="13"/>
            <p:extLst>
              <p:ext uri="{D42A27DB-BD31-4B8C-83A1-F6EECF244321}">
                <p14:modId xmlns:p14="http://schemas.microsoft.com/office/powerpoint/2010/main" val="3487813687"/>
              </p:ext>
            </p:extLst>
          </p:nvPr>
        </p:nvGraphicFramePr>
        <p:xfrm>
          <a:off x="407625" y="991518"/>
          <a:ext cx="8000024" cy="36843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9CAAE49-0FDE-ACF9-74FE-869A844DDB5C}"/>
              </a:ext>
            </a:extLst>
          </p:cNvPr>
          <p:cNvSpPr txBox="1"/>
          <p:nvPr/>
        </p:nvSpPr>
        <p:spPr>
          <a:xfrm>
            <a:off x="209320" y="4902506"/>
            <a:ext cx="5957913" cy="461665"/>
          </a:xfrm>
          <a:prstGeom prst="rect">
            <a:avLst/>
          </a:prstGeom>
          <a:noFill/>
        </p:spPr>
        <p:txBody>
          <a:bodyPr wrap="none" rtlCol="0">
            <a:spAutoFit/>
          </a:bodyPr>
          <a:lstStyle/>
          <a:p>
            <a:r>
              <a:rPr lang="en-US" sz="1200" dirty="0"/>
              <a:t>https://www.thelancet.com/journals/langlo/article/PIIS2214-109X(20)30488-5/fulltext#gr23</a:t>
            </a:r>
          </a:p>
          <a:p>
            <a:endParaRPr lang="en-US" sz="1200" dirty="0"/>
          </a:p>
        </p:txBody>
      </p:sp>
    </p:spTree>
    <p:extLst>
      <p:ext uri="{BB962C8B-B14F-4D97-AF65-F5344CB8AC3E}">
        <p14:creationId xmlns:p14="http://schemas.microsoft.com/office/powerpoint/2010/main" val="3285823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382" y="40975"/>
            <a:ext cx="8952628" cy="741698"/>
          </a:xfrm>
        </p:spPr>
        <p:txBody>
          <a:bodyPr/>
          <a:lstStyle/>
          <a:p>
            <a:r>
              <a:rPr lang="en-US" b="1" dirty="0">
                <a:solidFill>
                  <a:srgbClr val="FFFF00"/>
                </a:solidFill>
              </a:rPr>
              <a:t>VISION LOSS IS A HUGE ECONOMIC BURDEN</a:t>
            </a:r>
            <a:endParaRPr lang="en-US" dirty="0">
              <a:solidFill>
                <a:srgbClr val="FFFF00"/>
              </a:solidFill>
            </a:endParaRPr>
          </a:p>
        </p:txBody>
      </p:sp>
      <p:graphicFrame>
        <p:nvGraphicFramePr>
          <p:cNvPr id="9" name="Content Placeholder 4">
            <a:extLst>
              <a:ext uri="{FF2B5EF4-FFF2-40B4-BE49-F238E27FC236}">
                <a16:creationId xmlns:a16="http://schemas.microsoft.com/office/drawing/2014/main" id="{8A3BE5AC-3F8B-19DA-25D9-DB8AB66FE804}"/>
              </a:ext>
            </a:extLst>
          </p:cNvPr>
          <p:cNvGraphicFramePr>
            <a:graphicFrameLocks noGrp="1"/>
          </p:cNvGraphicFramePr>
          <p:nvPr>
            <p:ph sz="quarter" idx="13"/>
          </p:nvPr>
        </p:nvGraphicFramePr>
        <p:xfrm>
          <a:off x="609600" y="1200150"/>
          <a:ext cx="7924800" cy="3086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1358260" y="1675551"/>
            <a:ext cx="184666" cy="369332"/>
          </a:xfrm>
          <a:prstGeom prst="rect">
            <a:avLst/>
          </a:prstGeom>
          <a:noFill/>
        </p:spPr>
        <p:txBody>
          <a:bodyPr wrap="none" rtlCol="0">
            <a:spAutoFit/>
          </a:bodyPr>
          <a:lstStyle/>
          <a:p>
            <a:endParaRPr lang="en-US" dirty="0"/>
          </a:p>
        </p:txBody>
      </p:sp>
      <p:pic>
        <p:nvPicPr>
          <p:cNvPr id="7" name="Picture 6" descr="WCMC_web-White_RGB.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649081" y="4572971"/>
            <a:ext cx="2421929" cy="525034"/>
          </a:xfrm>
          <a:prstGeom prst="rect">
            <a:avLst/>
          </a:prstGeom>
        </p:spPr>
      </p:pic>
    </p:spTree>
    <p:extLst>
      <p:ext uri="{BB962C8B-B14F-4D97-AF65-F5344CB8AC3E}">
        <p14:creationId xmlns:p14="http://schemas.microsoft.com/office/powerpoint/2010/main" val="38525295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382" y="40975"/>
            <a:ext cx="8952628" cy="741698"/>
          </a:xfrm>
        </p:spPr>
        <p:txBody>
          <a:bodyPr/>
          <a:lstStyle/>
          <a:p>
            <a:r>
              <a:rPr lang="en-US" b="1" dirty="0">
                <a:solidFill>
                  <a:srgbClr val="FFFF00"/>
                </a:solidFill>
              </a:rPr>
              <a:t>SUMMARY</a:t>
            </a:r>
            <a:endParaRPr lang="en-US" dirty="0">
              <a:solidFill>
                <a:srgbClr val="FFFF00"/>
              </a:solidFill>
            </a:endParaRPr>
          </a:p>
        </p:txBody>
      </p:sp>
      <p:graphicFrame>
        <p:nvGraphicFramePr>
          <p:cNvPr id="11" name="Content Placeholder 4">
            <a:extLst>
              <a:ext uri="{FF2B5EF4-FFF2-40B4-BE49-F238E27FC236}">
                <a16:creationId xmlns:a16="http://schemas.microsoft.com/office/drawing/2014/main" id="{299660A3-C3BE-A317-CA2B-2D7B4CD0999F}"/>
              </a:ext>
            </a:extLst>
          </p:cNvPr>
          <p:cNvGraphicFramePr>
            <a:graphicFrameLocks noGrp="1"/>
          </p:cNvGraphicFramePr>
          <p:nvPr>
            <p:ph sz="quarter" idx="13"/>
            <p:extLst>
              <p:ext uri="{D42A27DB-BD31-4B8C-83A1-F6EECF244321}">
                <p14:modId xmlns:p14="http://schemas.microsoft.com/office/powerpoint/2010/main" val="1064877339"/>
              </p:ext>
            </p:extLst>
          </p:nvPr>
        </p:nvGraphicFramePr>
        <p:xfrm>
          <a:off x="118382" y="782673"/>
          <a:ext cx="8907236" cy="37902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1358260" y="1675551"/>
            <a:ext cx="184666" cy="369332"/>
          </a:xfrm>
          <a:prstGeom prst="rect">
            <a:avLst/>
          </a:prstGeom>
          <a:noFill/>
        </p:spPr>
        <p:txBody>
          <a:bodyPr wrap="none" rtlCol="0">
            <a:spAutoFit/>
          </a:bodyPr>
          <a:lstStyle/>
          <a:p>
            <a:endParaRPr lang="en-US" dirty="0"/>
          </a:p>
        </p:txBody>
      </p:sp>
      <p:pic>
        <p:nvPicPr>
          <p:cNvPr id="7" name="Picture 6" descr="WCMC_web-White_RGB.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649081" y="4572971"/>
            <a:ext cx="2421929" cy="525034"/>
          </a:xfrm>
          <a:prstGeom prst="rect">
            <a:avLst/>
          </a:prstGeom>
        </p:spPr>
      </p:pic>
      <p:sp>
        <p:nvSpPr>
          <p:cNvPr id="4" name="TextBox 3">
            <a:extLst>
              <a:ext uri="{FF2B5EF4-FFF2-40B4-BE49-F238E27FC236}">
                <a16:creationId xmlns:a16="http://schemas.microsoft.com/office/drawing/2014/main" id="{69274114-12AE-9C8D-68C7-13DFBD488C54}"/>
              </a:ext>
            </a:extLst>
          </p:cNvPr>
          <p:cNvSpPr txBox="1"/>
          <p:nvPr/>
        </p:nvSpPr>
        <p:spPr>
          <a:xfrm>
            <a:off x="154236" y="4682167"/>
            <a:ext cx="5957913" cy="276999"/>
          </a:xfrm>
          <a:prstGeom prst="rect">
            <a:avLst/>
          </a:prstGeom>
          <a:noFill/>
        </p:spPr>
        <p:txBody>
          <a:bodyPr wrap="none" rtlCol="0">
            <a:spAutoFit/>
          </a:bodyPr>
          <a:lstStyle/>
          <a:p>
            <a:r>
              <a:rPr lang="en-US" sz="1200" dirty="0"/>
              <a:t>https://www.thelancet.com/journals/langlo/article/PIIS2214-109X(20)30488-5/fulltext#gr23</a:t>
            </a:r>
          </a:p>
        </p:txBody>
      </p:sp>
    </p:spTree>
    <p:extLst>
      <p:ext uri="{BB962C8B-B14F-4D97-AF65-F5344CB8AC3E}">
        <p14:creationId xmlns:p14="http://schemas.microsoft.com/office/powerpoint/2010/main" val="1335077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0BD7FD-603B-4F2C-8B88-46C11978AA99}"/>
              </a:ext>
            </a:extLst>
          </p:cNvPr>
          <p:cNvSpPr>
            <a:spLocks noGrp="1"/>
          </p:cNvSpPr>
          <p:nvPr>
            <p:ph sz="quarter" idx="13"/>
          </p:nvPr>
        </p:nvSpPr>
        <p:spPr>
          <a:xfrm>
            <a:off x="120146" y="1389906"/>
            <a:ext cx="3850819" cy="2747585"/>
          </a:xfrm>
          <a:prstGeom prst="rect">
            <a:avLst/>
          </a:prstGeom>
        </p:spPr>
        <p:txBody>
          <a:bodyPr lIns="68580" tIns="34290" rIns="68580" bIns="34290"/>
          <a:lstStyle/>
          <a:p>
            <a:pPr marL="0" indent="0">
              <a:buNone/>
            </a:pPr>
            <a:r>
              <a:rPr lang="en-US" sz="2400" b="1" dirty="0">
                <a:solidFill>
                  <a:srgbClr val="FF6600"/>
                </a:solidFill>
              </a:rPr>
              <a:t>AAO GO Guide</a:t>
            </a:r>
          </a:p>
          <a:p>
            <a:pPr lvl="1"/>
            <a:r>
              <a:rPr lang="en-US" sz="2000" dirty="0"/>
              <a:t>Provides educational listings, videos, online courses &amp; more for those who have a desire to deliver care in underserved areas of the world</a:t>
            </a:r>
          </a:p>
        </p:txBody>
      </p:sp>
      <p:pic>
        <p:nvPicPr>
          <p:cNvPr id="6" name="Content Placeholder 5">
            <a:extLst>
              <a:ext uri="{FF2B5EF4-FFF2-40B4-BE49-F238E27FC236}">
                <a16:creationId xmlns:a16="http://schemas.microsoft.com/office/drawing/2014/main" id="{200A6224-B4DB-400A-A19E-35215A13314E}"/>
              </a:ext>
            </a:extLst>
          </p:cNvPr>
          <p:cNvPicPr>
            <a:picLocks noGrp="1" noChangeAspect="1"/>
          </p:cNvPicPr>
          <p:nvPr>
            <p:ph sz="quarter" idx="14"/>
          </p:nvPr>
        </p:nvPicPr>
        <p:blipFill>
          <a:blip r:embed="rId2"/>
          <a:stretch>
            <a:fillRect/>
          </a:stretch>
        </p:blipFill>
        <p:spPr>
          <a:xfrm>
            <a:off x="4067811" y="1527245"/>
            <a:ext cx="4890449" cy="2529060"/>
          </a:xfrm>
          <a:prstGeom prst="rect">
            <a:avLst/>
          </a:prstGeom>
        </p:spPr>
      </p:pic>
      <p:sp>
        <p:nvSpPr>
          <p:cNvPr id="2" name="Title 1">
            <a:extLst>
              <a:ext uri="{FF2B5EF4-FFF2-40B4-BE49-F238E27FC236}">
                <a16:creationId xmlns:a16="http://schemas.microsoft.com/office/drawing/2014/main" id="{A533936E-E9C6-4C78-8869-287AEC28D3F9}"/>
              </a:ext>
            </a:extLst>
          </p:cNvPr>
          <p:cNvSpPr>
            <a:spLocks noGrp="1"/>
          </p:cNvSpPr>
          <p:nvPr>
            <p:ph type="title"/>
          </p:nvPr>
        </p:nvSpPr>
        <p:spPr>
          <a:xfrm>
            <a:off x="0" y="205979"/>
            <a:ext cx="9144000" cy="857250"/>
          </a:xfrm>
        </p:spPr>
        <p:txBody>
          <a:bodyPr>
            <a:normAutofit fontScale="90000"/>
          </a:bodyPr>
          <a:lstStyle/>
          <a:p>
            <a:r>
              <a:rPr lang="en-US" dirty="0">
                <a:solidFill>
                  <a:srgbClr val="FFFF00"/>
                </a:solidFill>
              </a:rPr>
              <a:t>AAO Resources for interested in Global Ophthalmology</a:t>
            </a:r>
          </a:p>
        </p:txBody>
      </p:sp>
      <p:sp>
        <p:nvSpPr>
          <p:cNvPr id="5" name="Slide Number Placeholder 4">
            <a:extLst>
              <a:ext uri="{FF2B5EF4-FFF2-40B4-BE49-F238E27FC236}">
                <a16:creationId xmlns:a16="http://schemas.microsoft.com/office/drawing/2014/main" id="{130650AA-A097-401B-81DE-0553A91F0488}"/>
              </a:ext>
            </a:extLst>
          </p:cNvPr>
          <p:cNvSpPr>
            <a:spLocks noGrp="1"/>
          </p:cNvSpPr>
          <p:nvPr>
            <p:ph type="sldNum" sz="quarter" idx="12"/>
          </p:nvPr>
        </p:nvSpPr>
        <p:spPr/>
        <p:txBody>
          <a:bodyPr/>
          <a:lstStyle/>
          <a:p>
            <a:fld id="{12A9E14D-4218-D743-BB5B-B907FBBABC66}" type="slidenum">
              <a:rPr lang="en-US" smtClean="0"/>
              <a:t>30</a:t>
            </a:fld>
            <a:endParaRPr lang="en-US" dirty="0"/>
          </a:p>
        </p:txBody>
      </p:sp>
      <p:sp>
        <p:nvSpPr>
          <p:cNvPr id="4" name="TextBox 3"/>
          <p:cNvSpPr txBox="1"/>
          <p:nvPr/>
        </p:nvSpPr>
        <p:spPr>
          <a:xfrm>
            <a:off x="257457" y="4633011"/>
            <a:ext cx="3851632" cy="307777"/>
          </a:xfrm>
          <a:prstGeom prst="rect">
            <a:avLst/>
          </a:prstGeom>
          <a:noFill/>
        </p:spPr>
        <p:txBody>
          <a:bodyPr wrap="none" rtlCol="0">
            <a:spAutoFit/>
          </a:bodyPr>
          <a:lstStyle/>
          <a:p>
            <a:r>
              <a:rPr lang="en-US" sz="1400" dirty="0"/>
              <a:t>https://www.aao.org/global-ophthalmology-guide</a:t>
            </a:r>
          </a:p>
        </p:txBody>
      </p:sp>
    </p:spTree>
    <p:extLst>
      <p:ext uri="{BB962C8B-B14F-4D97-AF65-F5344CB8AC3E}">
        <p14:creationId xmlns:p14="http://schemas.microsoft.com/office/powerpoint/2010/main" val="28022120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B77133C-B644-4148-BD73-AB5FDE2564D8}"/>
              </a:ext>
            </a:extLst>
          </p:cNvPr>
          <p:cNvSpPr>
            <a:spLocks noGrp="1"/>
          </p:cNvSpPr>
          <p:nvPr>
            <p:ph type="title"/>
          </p:nvPr>
        </p:nvSpPr>
        <p:spPr>
          <a:xfrm>
            <a:off x="771525" y="1475449"/>
            <a:ext cx="1971675" cy="1910443"/>
          </a:xfrm>
          <a:noFill/>
        </p:spPr>
        <p:txBody>
          <a:bodyPr vert="horz" lIns="91440" tIns="45720" rIns="91440" bIns="45720" rtlCol="0" anchor="ctr">
            <a:normAutofit/>
          </a:bodyPr>
          <a:lstStyle/>
          <a:p>
            <a:pPr algn="ctr" defTabSz="914400"/>
            <a:r>
              <a:rPr lang="en-US" sz="2100" kern="1200" dirty="0">
                <a:solidFill>
                  <a:srgbClr val="FFFFFF"/>
                </a:solidFill>
                <a:latin typeface="+mj-lt"/>
                <a:ea typeface="+mj-ea"/>
                <a:cs typeface="+mj-cs"/>
              </a:rPr>
              <a:t>AAO Global Ophthalmology Resources</a:t>
            </a:r>
          </a:p>
        </p:txBody>
      </p:sp>
      <p:pic>
        <p:nvPicPr>
          <p:cNvPr id="7" name="Content Placeholder 6" descr="Screen Shot 2020-07-05 at 2.33.29 PM.png"/>
          <p:cNvPicPr>
            <a:picLocks noGrp="1" noChangeAspect="1"/>
          </p:cNvPicPr>
          <p:nvPr>
            <p:ph sz="half" idx="1"/>
          </p:nvPr>
        </p:nvPicPr>
        <p:blipFill>
          <a:blip r:embed="rId3" cstate="email">
            <a:extLst>
              <a:ext uri="{28A0092B-C50C-407E-A947-70E740481C1C}">
                <a14:useLocalDpi xmlns:a14="http://schemas.microsoft.com/office/drawing/2010/main" val="0"/>
              </a:ext>
            </a:extLst>
          </a:blip>
          <a:stretch>
            <a:fillRect/>
          </a:stretch>
        </p:blipFill>
        <p:spPr>
          <a:xfrm>
            <a:off x="3582987" y="1420276"/>
            <a:ext cx="5085525" cy="2301199"/>
          </a:xfrm>
          <a:prstGeom prst="rect">
            <a:avLst/>
          </a:prstGeom>
        </p:spPr>
      </p:pic>
      <p:sp>
        <p:nvSpPr>
          <p:cNvPr id="5" name="Slide Number Placeholder 4">
            <a:extLst>
              <a:ext uri="{FF2B5EF4-FFF2-40B4-BE49-F238E27FC236}">
                <a16:creationId xmlns:a16="http://schemas.microsoft.com/office/drawing/2014/main" id="{4DB3E1CA-3D04-4892-84A3-879EB4CCBA3F}"/>
              </a:ext>
            </a:extLst>
          </p:cNvPr>
          <p:cNvSpPr>
            <a:spLocks noGrp="1"/>
          </p:cNvSpPr>
          <p:nvPr>
            <p:ph type="sldNum" sz="quarter" idx="12"/>
          </p:nvPr>
        </p:nvSpPr>
        <p:spPr>
          <a:xfrm>
            <a:off x="8275638" y="4767262"/>
            <a:ext cx="385761" cy="273844"/>
          </a:xfrm>
        </p:spPr>
        <p:txBody>
          <a:bodyPr vert="horz" lIns="91440" tIns="45720" rIns="91440" bIns="45720" rtlCol="0" anchor="ctr">
            <a:normAutofit/>
          </a:bodyPr>
          <a:lstStyle/>
          <a:p>
            <a:pPr defTabSz="914400">
              <a:lnSpc>
                <a:spcPct val="90000"/>
              </a:lnSpc>
              <a:spcAft>
                <a:spcPts val="600"/>
              </a:spcAft>
            </a:pPr>
            <a:fld id="{12A9E14D-4218-D743-BB5B-B907FBBABC66}" type="slidenum">
              <a:rPr lang="en-US" sz="1200">
                <a:solidFill>
                  <a:schemeClr val="tx1">
                    <a:alpha val="80000"/>
                  </a:schemeClr>
                </a:solidFill>
              </a:rPr>
              <a:pPr defTabSz="914400">
                <a:lnSpc>
                  <a:spcPct val="90000"/>
                </a:lnSpc>
                <a:spcAft>
                  <a:spcPts val="600"/>
                </a:spcAft>
              </a:pPr>
              <a:t>31</a:t>
            </a:fld>
            <a:endParaRPr lang="en-US" sz="1200" dirty="0">
              <a:solidFill>
                <a:schemeClr val="tx1">
                  <a:alpha val="80000"/>
                </a:schemeClr>
              </a:solidFill>
            </a:endParaRPr>
          </a:p>
        </p:txBody>
      </p:sp>
    </p:spTree>
    <p:extLst>
      <p:ext uri="{BB962C8B-B14F-4D97-AF65-F5344CB8AC3E}">
        <p14:creationId xmlns:p14="http://schemas.microsoft.com/office/powerpoint/2010/main" val="385688618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E8E9D3F-8FFC-44B7-BFB9-B2888CCB5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533936E-E9C6-4C78-8869-287AEC28D3F9}"/>
              </a:ext>
            </a:extLst>
          </p:cNvPr>
          <p:cNvSpPr>
            <a:spLocks noGrp="1"/>
          </p:cNvSpPr>
          <p:nvPr>
            <p:ph type="title"/>
          </p:nvPr>
        </p:nvSpPr>
        <p:spPr>
          <a:xfrm>
            <a:off x="469286" y="841772"/>
            <a:ext cx="2634399" cy="2400300"/>
          </a:xfrm>
        </p:spPr>
        <p:txBody>
          <a:bodyPr vert="horz" lIns="91440" tIns="45720" rIns="91440" bIns="45720" rtlCol="0" anchor="b">
            <a:normAutofit/>
          </a:bodyPr>
          <a:lstStyle/>
          <a:p>
            <a:pPr defTabSz="914400"/>
            <a:r>
              <a:rPr lang="en-US" sz="3100" dirty="0"/>
              <a:t>Other Opportunities in Global Ophthalmology</a:t>
            </a:r>
          </a:p>
        </p:txBody>
      </p:sp>
      <p:sp>
        <p:nvSpPr>
          <p:cNvPr id="25" name="Rectangle 24">
            <a:extLst>
              <a:ext uri="{FF2B5EF4-FFF2-40B4-BE49-F238E27FC236}">
                <a16:creationId xmlns:a16="http://schemas.microsoft.com/office/drawing/2014/main" id="{96A4C419-5959-41E1-8F5D-4385DE6B3C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79988"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descr="A screenshot of a white background&#10;&#10;Description automatically generated">
            <a:extLst>
              <a:ext uri="{FF2B5EF4-FFF2-40B4-BE49-F238E27FC236}">
                <a16:creationId xmlns:a16="http://schemas.microsoft.com/office/drawing/2014/main" id="{A59130B4-461F-4F1D-775F-E6420712872D}"/>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r="39759"/>
          <a:stretch/>
        </p:blipFill>
        <p:spPr>
          <a:xfrm>
            <a:off x="3644056" y="555926"/>
            <a:ext cx="5157044" cy="2161573"/>
          </a:xfrm>
          <a:prstGeom prst="rect">
            <a:avLst/>
          </a:prstGeom>
        </p:spPr>
      </p:pic>
      <p:sp>
        <p:nvSpPr>
          <p:cNvPr id="27" name="Rectangle 26">
            <a:extLst>
              <a:ext uri="{FF2B5EF4-FFF2-40B4-BE49-F238E27FC236}">
                <a16:creationId xmlns:a16="http://schemas.microsoft.com/office/drawing/2014/main" id="{DF923961-7523-4DA3-A6B8-16492042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818" y="3410190"/>
            <a:ext cx="2634399"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8" name="Picture 17" descr="A logo of a company&#10;&#10;Description automatically generated">
            <a:extLst>
              <a:ext uri="{FF2B5EF4-FFF2-40B4-BE49-F238E27FC236}">
                <a16:creationId xmlns:a16="http://schemas.microsoft.com/office/drawing/2014/main" id="{75A8353F-B8CA-F288-DEF4-CF2A249CD38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44056" y="3357544"/>
            <a:ext cx="1639062" cy="1040804"/>
          </a:xfrm>
          <a:prstGeom prst="rect">
            <a:avLst/>
          </a:prstGeom>
        </p:spPr>
      </p:pic>
      <p:pic>
        <p:nvPicPr>
          <p:cNvPr id="16" name="Picture 15" descr="A logo with a plane and a plane&#10;&#10;Description automatically generated">
            <a:extLst>
              <a:ext uri="{FF2B5EF4-FFF2-40B4-BE49-F238E27FC236}">
                <a16:creationId xmlns:a16="http://schemas.microsoft.com/office/drawing/2014/main" id="{AFB5509C-5F69-21B2-098E-E7338A317F8A}"/>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403047" y="3443118"/>
            <a:ext cx="1639062" cy="868702"/>
          </a:xfrm>
          <a:prstGeom prst="rect">
            <a:avLst/>
          </a:prstGeom>
          <a:scene3d>
            <a:camera prst="orthographicFront"/>
            <a:lightRig rig="contrasting" dir="t">
              <a:rot lat="0" lon="0" rev="3000000"/>
            </a:lightRig>
          </a:scene3d>
          <a:sp3d contourW="7620">
            <a:bevelT w="95250" h="31750"/>
            <a:contourClr>
              <a:srgbClr val="333333"/>
            </a:contourClr>
          </a:sp3d>
        </p:spPr>
      </p:pic>
      <p:pic>
        <p:nvPicPr>
          <p:cNvPr id="12" name="Picture 11" descr="A logo for a company&#10;&#10;Description automatically generated">
            <a:extLst>
              <a:ext uri="{FF2B5EF4-FFF2-40B4-BE49-F238E27FC236}">
                <a16:creationId xmlns:a16="http://schemas.microsoft.com/office/drawing/2014/main" id="{A8061533-917D-2CC6-2FBF-7819B7FCF9E2}"/>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l="4024" t="1943" r="1450" b="-1943"/>
          <a:stretch/>
        </p:blipFill>
        <p:spPr>
          <a:xfrm>
            <a:off x="7162038" y="3515501"/>
            <a:ext cx="1639062" cy="723936"/>
          </a:xfrm>
          <a:prstGeom prst="rect">
            <a:avLst/>
          </a:prstGeom>
          <a:scene3d>
            <a:camera prst="orthographicFront"/>
            <a:lightRig rig="contrasting" dir="t">
              <a:rot lat="0" lon="0" rev="3000000"/>
            </a:lightRig>
          </a:scene3d>
          <a:sp3d contourW="7620">
            <a:bevelT w="95250" h="31750"/>
            <a:contourClr>
              <a:srgbClr val="333333"/>
            </a:contourClr>
          </a:sp3d>
        </p:spPr>
      </p:pic>
      <p:sp>
        <p:nvSpPr>
          <p:cNvPr id="5" name="Slide Number Placeholder 4">
            <a:extLst>
              <a:ext uri="{FF2B5EF4-FFF2-40B4-BE49-F238E27FC236}">
                <a16:creationId xmlns:a16="http://schemas.microsoft.com/office/drawing/2014/main" id="{130650AA-A097-401B-81DE-0553A91F0488}"/>
              </a:ext>
            </a:extLst>
          </p:cNvPr>
          <p:cNvSpPr>
            <a:spLocks noGrp="1"/>
          </p:cNvSpPr>
          <p:nvPr>
            <p:ph type="sldNum" sz="quarter" idx="12"/>
          </p:nvPr>
        </p:nvSpPr>
        <p:spPr>
          <a:xfrm>
            <a:off x="6572250" y="4767262"/>
            <a:ext cx="2057400" cy="273844"/>
          </a:xfrm>
        </p:spPr>
        <p:txBody>
          <a:bodyPr vert="horz" lIns="91440" tIns="45720" rIns="91440" bIns="45720" rtlCol="0" anchor="ctr">
            <a:normAutofit/>
          </a:bodyPr>
          <a:lstStyle/>
          <a:p>
            <a:pPr defTabSz="914400">
              <a:lnSpc>
                <a:spcPct val="90000"/>
              </a:lnSpc>
              <a:spcAft>
                <a:spcPts val="600"/>
              </a:spcAft>
            </a:pPr>
            <a:fld id="{12A9E14D-4218-D743-BB5B-B907FBBABC66}" type="slidenum">
              <a:rPr lang="en-US" sz="1200">
                <a:solidFill>
                  <a:schemeClr val="tx1">
                    <a:lumMod val="50000"/>
                    <a:lumOff val="50000"/>
                  </a:schemeClr>
                </a:solidFill>
              </a:rPr>
              <a:pPr defTabSz="914400">
                <a:lnSpc>
                  <a:spcPct val="90000"/>
                </a:lnSpc>
                <a:spcAft>
                  <a:spcPts val="600"/>
                </a:spcAft>
              </a:pPr>
              <a:t>32</a:t>
            </a:fld>
            <a:endParaRPr lang="en-US" sz="1200" dirty="0">
              <a:solidFill>
                <a:schemeClr val="tx1">
                  <a:lumMod val="50000"/>
                  <a:lumOff val="50000"/>
                </a:schemeClr>
              </a:solidFill>
            </a:endParaRPr>
          </a:p>
        </p:txBody>
      </p:sp>
    </p:spTree>
    <p:extLst>
      <p:ext uri="{BB962C8B-B14F-4D97-AF65-F5344CB8AC3E}">
        <p14:creationId xmlns:p14="http://schemas.microsoft.com/office/powerpoint/2010/main" val="42651036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descr="_DSC1065.NEF.jpg"/>
          <p:cNvPicPr>
            <a:picLocks noGrp="1" noChangeAspect="1"/>
          </p:cNvPicPr>
          <p:nvPr>
            <p:ph idx="1"/>
          </p:nvPr>
        </p:nvPicPr>
        <p:blipFill rotWithShape="1">
          <a:blip r:embed="rId4" cstate="email">
            <a:extLst>
              <a:ext uri="{28A0092B-C50C-407E-A947-70E740481C1C}">
                <a14:useLocalDpi xmlns:a14="http://schemas.microsoft.com/office/drawing/2010/main" val="0"/>
              </a:ext>
            </a:extLst>
          </a:blip>
          <a:srcRect l="-163" t="1685" r="83" b="-81"/>
          <a:stretch/>
        </p:blipFill>
        <p:spPr>
          <a:xfrm>
            <a:off x="1257300" y="57150"/>
            <a:ext cx="3886200" cy="2529878"/>
          </a:xfrm>
        </p:spPr>
      </p:pic>
      <p:pic>
        <p:nvPicPr>
          <p:cNvPr id="4" name="Picture 3" descr="Cataract Peru1.jpg"/>
          <p:cNvPicPr>
            <a:picLocks noChangeAspect="1"/>
          </p:cNvPicPr>
          <p:nvPr/>
        </p:nvPicPr>
        <p:blipFill>
          <a:blip r:embed="rId5"/>
          <a:stretch>
            <a:fillRect/>
          </a:stretch>
        </p:blipFill>
        <p:spPr>
          <a:xfrm>
            <a:off x="5543551" y="228600"/>
            <a:ext cx="2069306" cy="1607083"/>
          </a:xfrm>
          <a:prstGeom prst="rect">
            <a:avLst/>
          </a:prstGeom>
        </p:spPr>
      </p:pic>
      <p:pic>
        <p:nvPicPr>
          <p:cNvPr id="6" name="Picture 5" descr="Screen Shot 2016-06-21 at 8.43.46 AM.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371600" y="2733582"/>
            <a:ext cx="3870047" cy="2304506"/>
          </a:xfrm>
          <a:prstGeom prst="rect">
            <a:avLst/>
          </a:prstGeom>
        </p:spPr>
      </p:pic>
      <p:pic>
        <p:nvPicPr>
          <p:cNvPr id="7" name="Picture 6" descr="Screen Shot 2016-06-21 at 8.42.08 AM.pn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429250" y="1953756"/>
            <a:ext cx="2350863" cy="3075444"/>
          </a:xfrm>
          <a:prstGeom prst="rect">
            <a:avLst/>
          </a:prstGeom>
        </p:spPr>
      </p:pic>
      <p:pic>
        <p:nvPicPr>
          <p:cNvPr id="3" name="IMG_8738.m4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125391" y="0"/>
            <a:ext cx="2893219" cy="5143500"/>
          </a:xfrm>
          <a:prstGeom prst="rect">
            <a:avLst/>
          </a:prstGeom>
        </p:spPr>
      </p:pic>
    </p:spTree>
    <p:extLst>
      <p:ext uri="{BB962C8B-B14F-4D97-AF65-F5344CB8AC3E}">
        <p14:creationId xmlns:p14="http://schemas.microsoft.com/office/powerpoint/2010/main" val="424564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descr="Screen shot 2013-01-27 at 7.08.09 PM.png"/>
          <p:cNvPicPr>
            <a:picLocks noChangeAspect="1"/>
          </p:cNvPicPr>
          <p:nvPr/>
        </p:nvPicPr>
        <p:blipFill>
          <a:blip r:embed="rId3"/>
          <a:stretch>
            <a:fillRect/>
          </a:stretch>
        </p:blipFill>
        <p:spPr>
          <a:xfrm>
            <a:off x="-152400" y="0"/>
            <a:ext cx="9311837" cy="5185262"/>
          </a:xfrm>
          <a:prstGeom prst="rect">
            <a:avLst/>
          </a:prstGeom>
        </p:spPr>
      </p:pic>
      <p:sp>
        <p:nvSpPr>
          <p:cNvPr id="4" name="TextBox 3"/>
          <p:cNvSpPr txBox="1"/>
          <p:nvPr/>
        </p:nvSpPr>
        <p:spPr>
          <a:xfrm>
            <a:off x="1658717" y="1527187"/>
            <a:ext cx="5807735" cy="861774"/>
          </a:xfrm>
          <a:prstGeom prst="rect">
            <a:avLst/>
          </a:prstGeom>
          <a:noFill/>
        </p:spPr>
        <p:txBody>
          <a:bodyPr wrap="square" rtlCol="0">
            <a:spAutoFit/>
          </a:bodyPr>
          <a:lstStyle/>
          <a:p>
            <a:pPr algn="ctr"/>
            <a:r>
              <a:rPr lang="en-US" sz="3200" dirty="0">
                <a:solidFill>
                  <a:srgbClr val="FFFF00"/>
                </a:solidFill>
              </a:rPr>
              <a:t>THANK YOU!</a:t>
            </a:r>
            <a:endParaRPr lang="en-US" dirty="0">
              <a:solidFill>
                <a:srgbClr val="FFFF00"/>
              </a:solidFill>
            </a:endParaRPr>
          </a:p>
          <a:p>
            <a:pPr algn="ctr"/>
            <a:r>
              <a:rPr lang="en-US" dirty="0">
                <a:solidFill>
                  <a:srgbClr val="FFFF00"/>
                </a:solidFill>
              </a:rPr>
              <a:t>grs2003@med.cornell.edu </a:t>
            </a:r>
          </a:p>
        </p:txBody>
      </p:sp>
    </p:spTree>
    <p:extLst>
      <p:ext uri="{BB962C8B-B14F-4D97-AF65-F5344CB8AC3E}">
        <p14:creationId xmlns:p14="http://schemas.microsoft.com/office/powerpoint/2010/main" val="33618095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24060</TotalTime>
  <Words>2048</Words>
  <Application>Microsoft Office PowerPoint</Application>
  <PresentationFormat>On-screen Show (16:9)</PresentationFormat>
  <Paragraphs>168</Paragraphs>
  <Slides>34</Slides>
  <Notes>26</Notes>
  <HiddenSlides>0</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ＭＳ Ｐゴシック</vt:lpstr>
      <vt:lpstr>Arial</vt:lpstr>
      <vt:lpstr>Calibri</vt:lpstr>
      <vt:lpstr>Calibri Light</vt:lpstr>
      <vt:lpstr>Comic Sans MS</vt:lpstr>
      <vt:lpstr>Gill Sans</vt:lpstr>
      <vt:lpstr>ScalaLancetPro</vt:lpstr>
      <vt:lpstr>Source Sans Pro</vt:lpstr>
      <vt:lpstr>Times New Roman</vt:lpstr>
      <vt:lpstr>Wingdings</vt:lpstr>
      <vt:lpstr>Office Theme</vt:lpstr>
      <vt:lpstr>GLOBAL OPHTHALMOLOGY</vt:lpstr>
      <vt:lpstr>PowerPoint Presentation</vt:lpstr>
      <vt:lpstr>here’s my story…</vt:lpstr>
      <vt:lpstr>The definition of global health has evolved.</vt:lpstr>
      <vt:lpstr>Prevalence of Blindness</vt:lpstr>
      <vt:lpstr>Our challenge</vt:lpstr>
      <vt:lpstr>Practicing Ophthalmologists in the World Are Disproportionately Elsewhere</vt:lpstr>
      <vt:lpstr>BLIND</vt:lpstr>
      <vt:lpstr>PowerPoint Presentation</vt:lpstr>
      <vt:lpstr>1.1 BILLLION PEOPLE ARE VISUALLY IMPAIRED</vt:lpstr>
      <vt:lpstr>PRESBYOPIC</vt:lpstr>
      <vt:lpstr>PowerPoint Presentation</vt:lpstr>
      <vt:lpstr>PowerPoint Presentation</vt:lpstr>
      <vt:lpstr>PowerPoint Presentation</vt:lpstr>
      <vt:lpstr>Where are we post Vision 2020?</vt:lpstr>
      <vt:lpstr>The prevalence of major infectious causes of blindness—onchocerciasis and trachoma—have declined substantially. </vt:lpstr>
      <vt:lpstr>Ophthalmologists are uniquely positioned to Address Global Blindness</vt:lpstr>
      <vt:lpstr>Provide direct, high-quality eye care. </vt:lpstr>
      <vt:lpstr>Build human capacity through skills transfer  </vt:lpstr>
      <vt:lpstr>Modernize infrastructure. </vt:lpstr>
      <vt:lpstr>PowerPoint Presentation</vt:lpstr>
      <vt:lpstr>PowerPoint Presentation</vt:lpstr>
      <vt:lpstr>PowerPoint Presentation</vt:lpstr>
      <vt:lpstr>Diabetic Eye Disease</vt:lpstr>
      <vt:lpstr>PowerPoint Presentation</vt:lpstr>
      <vt:lpstr>Become an Eye care America volunteer</vt:lpstr>
      <vt:lpstr>SUMMARY: Vision needs to be reframed as a development issue</vt:lpstr>
      <vt:lpstr>VISION LOSS IS A HUGE ECONOMIC BURDEN</vt:lpstr>
      <vt:lpstr>SUMMARY</vt:lpstr>
      <vt:lpstr>AAO Resources for interested in Global Ophthalmology</vt:lpstr>
      <vt:lpstr>AAO Global Ophthalmology Resources</vt:lpstr>
      <vt:lpstr>Other Opportunities in Global Ophthalmology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Van Tassel</dc:creator>
  <cp:lastModifiedBy>Regan Patterson</cp:lastModifiedBy>
  <cp:revision>152</cp:revision>
  <dcterms:created xsi:type="dcterms:W3CDTF">2015-03-27T05:15:02Z</dcterms:created>
  <dcterms:modified xsi:type="dcterms:W3CDTF">2023-07-19T13:35:42Z</dcterms:modified>
</cp:coreProperties>
</file>