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678" r:id="rId5"/>
    <p:sldMasterId id="2147483692" r:id="rId6"/>
  </p:sldMasterIdLst>
  <p:notesMasterIdLst>
    <p:notesMasterId r:id="rId33"/>
  </p:notesMasterIdLst>
  <p:sldIdLst>
    <p:sldId id="1438" r:id="rId7"/>
    <p:sldId id="1440" r:id="rId8"/>
    <p:sldId id="1434" r:id="rId9"/>
    <p:sldId id="1443" r:id="rId10"/>
    <p:sldId id="1445" r:id="rId11"/>
    <p:sldId id="1448" r:id="rId12"/>
    <p:sldId id="1441" r:id="rId13"/>
    <p:sldId id="276" r:id="rId14"/>
    <p:sldId id="1446" r:id="rId15"/>
    <p:sldId id="1449" r:id="rId16"/>
    <p:sldId id="279" r:id="rId17"/>
    <p:sldId id="1442" r:id="rId18"/>
    <p:sldId id="1453" r:id="rId19"/>
    <p:sldId id="1450" r:id="rId20"/>
    <p:sldId id="994" r:id="rId21"/>
    <p:sldId id="1444" r:id="rId22"/>
    <p:sldId id="1454" r:id="rId23"/>
    <p:sldId id="283" r:id="rId24"/>
    <p:sldId id="293" r:id="rId25"/>
    <p:sldId id="1451" r:id="rId26"/>
    <p:sldId id="1457" r:id="rId27"/>
    <p:sldId id="1459" r:id="rId28"/>
    <p:sldId id="1460" r:id="rId29"/>
    <p:sldId id="1455" r:id="rId30"/>
    <p:sldId id="1456" r:id="rId31"/>
    <p:sldId id="30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71299"/>
  </p:normalViewPr>
  <p:slideViewPr>
    <p:cSldViewPr snapToGrid="0">
      <p:cViewPr varScale="1">
        <p:scale>
          <a:sx n="62" d="100"/>
          <a:sy n="62" d="100"/>
        </p:scale>
        <p:origin x="6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ABCE4-FAF4-D74A-B30F-79F137F509BC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69B4C-D93D-CF48-B821-FB0C51316E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74A2D-53D1-B24D-867D-5753A098199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245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1A1238"/>
              </a:solidFill>
              <a:effectLst/>
              <a:latin typeface="noto-san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Globally, 1.1 billion people live with vision loss, including blindness. Women and girls make up 55% of those people – that’s 112 million more women than men. 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Many barriers prevent both women and men from accessing eye health services, but these barriers can often be more problematic for women- </a:t>
            </a:r>
            <a:r>
              <a:rPr lang="en-US" b="0" i="0" dirty="0">
                <a:solidFill>
                  <a:srgbClr val="1A1238"/>
                </a:solidFill>
                <a:effectLst/>
                <a:latin typeface="noto-sans"/>
              </a:rPr>
              <a:t>meaning that over half of the population is unable to reach their full potential due to vision loss.  (IAPB)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312092-AE5E-440D-B58C-1C2370FC7B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488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1A1238"/>
              </a:solidFill>
              <a:effectLst/>
              <a:latin typeface="noto-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312092-AE5E-440D-B58C-1C2370FC7B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2795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065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Household and childcare responsibilities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leave women with little time to tend to their own needs.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Limited resources 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are often directed first toward the needs of men and boys in patriarchal societies, forcing women and girls to go without.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Safety concerns 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limit women’s ability to travel for care.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Too few female eye health care providers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are available to care for women and girls who, for cultural or other reasons, will not seek care from a male practitioner.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5.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Low literacy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resulting from restricted access to education, means women are less likely to know how or where to access the eye care they need.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312092-AE5E-440D-B58C-1C2370FC7B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276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3A3A3A"/>
                </a:solidFill>
                <a:effectLst/>
                <a:latin typeface="AlrightSans"/>
              </a:rPr>
              <a:t>Traditional gender roles also put women more at risk of infectious eye diseases. Take trachoma, the world’s leading infectious cause of blindness which results in a blinding condition called trachomatous trichiasis, where the eye lashes rub painfully against the eye.</a:t>
            </a:r>
          </a:p>
          <a:p>
            <a:pPr algn="l"/>
            <a:endParaRPr lang="en-US" b="0" i="0" dirty="0">
              <a:solidFill>
                <a:srgbClr val="3A3A3A"/>
              </a:solidFill>
              <a:effectLst/>
              <a:latin typeface="AlrightSans"/>
            </a:endParaRPr>
          </a:p>
          <a:p>
            <a:pPr algn="l"/>
            <a:r>
              <a:rPr lang="en-US" b="0" i="0" dirty="0">
                <a:solidFill>
                  <a:srgbClr val="3A3A3A"/>
                </a:solidFill>
                <a:effectLst/>
                <a:latin typeface="AlrightSans"/>
              </a:rPr>
              <a:t>In areas where trachoma is endemic, it is common among young children. Women make up 70% of people affected by this painful and blinding disease because of their caregiving duties. Women become blind from trachoma up to four times as often as men – most likely because of repeated infections from contact with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312092-AE5E-440D-B58C-1C2370FC7B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182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589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620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is not an uncommon pattern within the medical community, where there are clear examples of underrepresentation of women physicians across numerous specialties and among professional award recipients.</a:t>
            </a:r>
            <a:r>
              <a:rPr lang="en-US" b="0" baseline="30000" dirty="0">
                <a:solidFill>
                  <a:schemeClr val="tx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b="0" dirty="0">
                <a:solidFill>
                  <a:schemeClr val="tx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</a:t>
            </a:r>
            <a:br>
              <a:rPr lang="en-US" b="0" dirty="0">
                <a:solidFill>
                  <a:schemeClr val="tx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312092-AE5E-440D-B58C-1C2370FC7B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7954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672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497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5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5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994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06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69B4C-D93D-CF48-B821-FB0C51316E0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846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489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16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62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09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35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9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0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6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499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890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F9F2-0479-924D-A2E5-D94C8E3421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317315"/>
            <a:ext cx="10515600" cy="224516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Breaker 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290360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589D2-A545-3641-AED5-F10150F1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31E86B-81C9-F74E-9B19-7B9CE8BAC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58">
            <a:extLst>
              <a:ext uri="{FF2B5EF4-FFF2-40B4-BE49-F238E27FC236}">
                <a16:creationId xmlns:a16="http://schemas.microsoft.com/office/drawing/2014/main" id="{A5CCB989-00C9-9540-BF09-5766ECCAAF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825625"/>
            <a:ext cx="5072270" cy="435133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500" b="0" i="0">
                <a:latin typeface="Montserrat Light" pitchFamily="2" charset="77"/>
              </a:defRPr>
            </a:lvl1pPr>
          </a:lstStyle>
          <a:p>
            <a:r>
              <a:rPr lang="en-US" dirty="0"/>
              <a:t>Insert photo here</a:t>
            </a:r>
            <a:br>
              <a:rPr lang="en-US" dirty="0"/>
            </a:br>
            <a:r>
              <a:rPr lang="en-US" dirty="0"/>
              <a:t>4.76” H x 5.55” W</a:t>
            </a:r>
          </a:p>
        </p:txBody>
      </p:sp>
    </p:spTree>
    <p:extLst>
      <p:ext uri="{BB962C8B-B14F-4D97-AF65-F5344CB8AC3E}">
        <p14:creationId xmlns:p14="http://schemas.microsoft.com/office/powerpoint/2010/main" val="2364265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58">
            <a:extLst>
              <a:ext uri="{FF2B5EF4-FFF2-40B4-BE49-F238E27FC236}">
                <a16:creationId xmlns:a16="http://schemas.microsoft.com/office/drawing/2014/main" id="{F10BCC4C-816D-0643-A911-794CC84760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006947" cy="6858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500" b="0" i="0">
                <a:latin typeface="Montserrat Light" pitchFamily="2" charset="77"/>
              </a:defRPr>
            </a:lvl1pPr>
          </a:lstStyle>
          <a:p>
            <a:r>
              <a:rPr lang="en-US" dirty="0"/>
              <a:t>Insert photo here</a:t>
            </a:r>
            <a:br>
              <a:rPr lang="en-US" dirty="0"/>
            </a:br>
            <a:r>
              <a:rPr lang="en-US" dirty="0"/>
              <a:t>7.5” H x 5.48” W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E5DE9225-04AC-E94D-B1C1-B231A1A684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3772" y="2960669"/>
            <a:ext cx="5525002" cy="268680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 b="0" i="0">
                <a:latin typeface="Gill Sans Light" panose="020B0302020104020203" pitchFamily="34" charset="-79"/>
                <a:cs typeface="Gill Sans Light" panose="020B0302020104020203" pitchFamily="34" charset="-79"/>
              </a:defRPr>
            </a:lvl1pPr>
          </a:lstStyle>
          <a:p>
            <a:r>
              <a:rPr lang="en-US">
                <a:solidFill>
                  <a:srgbClr val="818080"/>
                </a:solidFill>
              </a:rPr>
              <a:t>Lorem ipsum dolor sit </a:t>
            </a:r>
            <a:r>
              <a:rPr lang="en-US" err="1">
                <a:solidFill>
                  <a:srgbClr val="818080"/>
                </a:solidFill>
              </a:rPr>
              <a:t>amet</a:t>
            </a:r>
            <a:r>
              <a:rPr lang="en-US">
                <a:solidFill>
                  <a:srgbClr val="818080"/>
                </a:solidFill>
              </a:rPr>
              <a:t>, </a:t>
            </a:r>
            <a:r>
              <a:rPr lang="en-US" err="1">
                <a:solidFill>
                  <a:srgbClr val="818080"/>
                </a:solidFill>
              </a:rPr>
              <a:t>consectetur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adipiscing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elit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amet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phasellus</a:t>
            </a:r>
            <a:r>
              <a:rPr lang="en-US">
                <a:solidFill>
                  <a:srgbClr val="818080"/>
                </a:solidFill>
              </a:rPr>
              <a:t> et ex dolor. Morbi </a:t>
            </a:r>
            <a:r>
              <a:rPr lang="en-US" err="1">
                <a:solidFill>
                  <a:srgbClr val="818080"/>
                </a:solidFill>
              </a:rPr>
              <a:t>ultrices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nulla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diam</a:t>
            </a:r>
            <a:r>
              <a:rPr lang="en-US">
                <a:solidFill>
                  <a:srgbClr val="818080"/>
                </a:solidFill>
              </a:rPr>
              <a:t>, a gravida libero. </a:t>
            </a:r>
            <a:r>
              <a:rPr lang="en-US" err="1">
                <a:solidFill>
                  <a:srgbClr val="818080"/>
                </a:solidFill>
              </a:rPr>
              <a:t>Fusce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viverra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massa</a:t>
            </a:r>
            <a:r>
              <a:rPr lang="en-US">
                <a:solidFill>
                  <a:srgbClr val="818080"/>
                </a:solidFill>
              </a:rPr>
              <a:t> ac </a:t>
            </a:r>
            <a:r>
              <a:rPr lang="en-US" err="1">
                <a:solidFill>
                  <a:srgbClr val="818080"/>
                </a:solidFill>
              </a:rPr>
              <a:t>rutrum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euismod</a:t>
            </a:r>
            <a:r>
              <a:rPr lang="en-US">
                <a:solidFill>
                  <a:srgbClr val="818080"/>
                </a:solidFill>
              </a:rPr>
              <a:t>. Integer </a:t>
            </a:r>
            <a:r>
              <a:rPr lang="en-US" err="1">
                <a:solidFill>
                  <a:srgbClr val="818080"/>
                </a:solidFill>
              </a:rPr>
              <a:t>vel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bibendum</a:t>
            </a:r>
            <a:r>
              <a:rPr lang="en-US">
                <a:solidFill>
                  <a:srgbClr val="818080"/>
                </a:solidFill>
              </a:rPr>
              <a:t> mi, a </a:t>
            </a:r>
            <a:r>
              <a:rPr lang="en-US" err="1">
                <a:solidFill>
                  <a:srgbClr val="818080"/>
                </a:solidFill>
              </a:rPr>
              <a:t>aliquet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quam</a:t>
            </a:r>
            <a:r>
              <a:rPr lang="en-US">
                <a:solidFill>
                  <a:srgbClr val="818080"/>
                </a:solidFill>
              </a:rPr>
              <a:t>. </a:t>
            </a:r>
            <a:r>
              <a:rPr lang="en-US" err="1">
                <a:solidFill>
                  <a:srgbClr val="818080"/>
                </a:solidFill>
              </a:rPr>
              <a:t>Fusce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ultrices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ultricies</a:t>
            </a:r>
            <a:r>
              <a:rPr lang="en-US">
                <a:solidFill>
                  <a:srgbClr val="818080"/>
                </a:solidFill>
              </a:rPr>
              <a:t> ante </a:t>
            </a:r>
            <a:r>
              <a:rPr lang="en-US" err="1">
                <a:solidFill>
                  <a:srgbClr val="818080"/>
                </a:solidFill>
              </a:rPr>
              <a:t>vel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tincidunt</a:t>
            </a:r>
            <a:r>
              <a:rPr lang="en-US">
                <a:solidFill>
                  <a:srgbClr val="818080"/>
                </a:solidFill>
              </a:rPr>
              <a:t>. </a:t>
            </a:r>
            <a:r>
              <a:rPr lang="en-US" err="1">
                <a:solidFill>
                  <a:srgbClr val="818080"/>
                </a:solidFill>
              </a:rPr>
              <a:t>Suspendisse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tempor</a:t>
            </a:r>
            <a:r>
              <a:rPr lang="en-US">
                <a:solidFill>
                  <a:srgbClr val="818080"/>
                </a:solidFill>
              </a:rPr>
              <a:t> non </a:t>
            </a:r>
            <a:r>
              <a:rPr lang="en-US" err="1">
                <a:solidFill>
                  <a:srgbClr val="818080"/>
                </a:solidFill>
              </a:rPr>
              <a:t>turpis</a:t>
            </a:r>
            <a:r>
              <a:rPr lang="en-US">
                <a:solidFill>
                  <a:srgbClr val="818080"/>
                </a:solidFill>
              </a:rPr>
              <a:t> ac </a:t>
            </a:r>
            <a:r>
              <a:rPr lang="en-US" err="1">
                <a:solidFill>
                  <a:srgbClr val="818080"/>
                </a:solidFill>
              </a:rPr>
              <a:t>porttitor</a:t>
            </a:r>
            <a:r>
              <a:rPr lang="en-US">
                <a:solidFill>
                  <a:srgbClr val="818080"/>
                </a:solidFill>
              </a:rPr>
              <a:t>. </a:t>
            </a:r>
            <a:r>
              <a:rPr lang="en-US" err="1">
                <a:solidFill>
                  <a:srgbClr val="818080"/>
                </a:solidFill>
              </a:rPr>
              <a:t>Donec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sed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molestie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elit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donec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eu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risus</a:t>
            </a:r>
            <a:r>
              <a:rPr lang="en-US">
                <a:solidFill>
                  <a:srgbClr val="818080"/>
                </a:solidFill>
              </a:rPr>
              <a:t> </a:t>
            </a:r>
            <a:r>
              <a:rPr lang="en-US" err="1">
                <a:solidFill>
                  <a:srgbClr val="818080"/>
                </a:solidFill>
              </a:rPr>
              <a:t>ut.</a:t>
            </a:r>
            <a:endParaRPr lang="en-US" baseline="30000">
              <a:solidFill>
                <a:srgbClr val="818080"/>
              </a:solidFill>
              <a:ea typeface="Avenir Light" charset="0"/>
            </a:endParaRPr>
          </a:p>
        </p:txBody>
      </p:sp>
      <p:sp>
        <p:nvSpPr>
          <p:cNvPr id="11" name="Title 14">
            <a:extLst>
              <a:ext uri="{FF2B5EF4-FFF2-40B4-BE49-F238E27FC236}">
                <a16:creationId xmlns:a16="http://schemas.microsoft.com/office/drawing/2014/main" id="{14B55FEB-64E4-8B46-8587-CC7CCD97A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7568" y="1438362"/>
            <a:ext cx="5522976" cy="1115568"/>
          </a:xfrm>
        </p:spPr>
        <p:txBody>
          <a:bodyPr>
            <a:normAutofit/>
          </a:bodyPr>
          <a:lstStyle>
            <a:lvl1pPr>
              <a:defRPr sz="3600" b="0" i="0">
                <a:latin typeface="Gill Sans" panose="020B0502020104020203" pitchFamily="34" charset="-79"/>
                <a:cs typeface="Gill Sans" panose="020B0502020104020203" pitchFamily="34" charset="-79"/>
              </a:defRPr>
            </a:lvl1pPr>
          </a:lstStyle>
          <a:p>
            <a:r>
              <a:rPr lang="en-US"/>
              <a:t>Slide Title Here Lorem Ipsum Dolor sit </a:t>
            </a:r>
            <a:r>
              <a:rPr lang="en-US" err="1"/>
              <a:t>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94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99EEBE1-27A1-E140-AA41-CD7122813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7EF4A49-A13A-554A-85C9-4B197249F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3773"/>
            <a:ext cx="10515600" cy="2983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D4CD7AD-7906-A94A-B245-79C4A0B0085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690688"/>
            <a:ext cx="10515600" cy="1383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58888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ntro (dar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23A3B6-9C37-D945-89A3-269CDFF0C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7A0F1BC-66F5-1445-8A79-C991CB881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3773"/>
            <a:ext cx="10515600" cy="2983189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8D331C-357A-F640-9F1A-8EFC57EAE11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690688"/>
            <a:ext cx="10515600" cy="1383817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97478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4" y="368710"/>
            <a:ext cx="11536516" cy="648929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AEF96-6C38-5445-8353-7AC769A78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51B1E-3F9A-F640-9BF8-917792F01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5BF42F-610D-174B-98C2-0C9E1740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C7CAD3-3A83-2641-BE20-68C2201EB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2765" y="4594288"/>
            <a:ext cx="4361622" cy="1965537"/>
          </a:xfrm>
        </p:spPr>
        <p:txBody>
          <a:bodyPr anchor="t">
            <a:normAutofit/>
          </a:bodyPr>
          <a:lstStyle>
            <a:lvl1pPr>
              <a:defRPr sz="2000" b="0" i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5671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B965385-50C6-4344-A445-FB0B1C6E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D2E5B8-E9A4-0D47-95E9-79E0A5952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3773"/>
            <a:ext cx="4966252" cy="2983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881DA2-4937-6444-BEB9-5110361821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690688"/>
            <a:ext cx="10515600" cy="1383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A37E673-1EF2-3247-BBEB-D9E4DC94D89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096000" y="3193773"/>
            <a:ext cx="4966252" cy="2983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5433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ntro (dar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E69B1DF-C4A1-4743-9734-4228AF1E3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5852666-D20B-2940-9ED0-A0E2E23F0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3773"/>
            <a:ext cx="4966252" cy="2983189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71EEB49-C329-774B-AEFA-E72475E8CEB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690688"/>
            <a:ext cx="10515600" cy="1383817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310F49-24C1-CD4E-95D4-1C89391239A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096000" y="3193773"/>
            <a:ext cx="4966252" cy="2983189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2927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+Da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B80B6-0ED3-0C44-9A46-F34635A0A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23D2C-D22E-A64B-B153-BEED00C9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BBA6B-3369-F649-82FF-A82F6E57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57506E-C164-3844-BAEB-8C508330F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40C42EE-8766-4B40-B4A8-208F5506A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8AA734B8-EF0B-0F4D-B6C7-CC35A3B29EB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93972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/>
              <a:t>Add Chart Here</a:t>
            </a:r>
          </a:p>
        </p:txBody>
      </p:sp>
    </p:spTree>
    <p:extLst>
      <p:ext uri="{BB962C8B-B14F-4D97-AF65-F5344CB8AC3E}">
        <p14:creationId xmlns:p14="http://schemas.microsoft.com/office/powerpoint/2010/main" val="3631747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har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B80B6-0ED3-0C44-9A46-F34635A0A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23D2C-D22E-A64B-B153-BEED00C9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BBA6B-3369-F649-82FF-A82F6E57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57506E-C164-3844-BAEB-8C508330F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8AA734B8-EF0B-0F4D-B6C7-CC35A3B29EB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73695" y="3332480"/>
            <a:ext cx="3378653" cy="284448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/>
              <a:t>Add Chart Here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D829818-2AEF-A843-A43F-CD2B8B2F38B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6673" y="3332480"/>
            <a:ext cx="3378653" cy="284448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/>
              <a:t>Add Chart Here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848AE1E-0344-904C-9B8D-C3B210D62E0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9652" y="3332480"/>
            <a:ext cx="3378653" cy="284448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/>
              <a:t>Add Chart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CB4E34-411A-AD42-BA57-EAA0686D645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38200" y="1690688"/>
            <a:ext cx="10515600" cy="1383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30530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267" baseline="0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491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28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4962525"/>
            <a:ext cx="10513484" cy="1362075"/>
          </a:xfrm>
        </p:spPr>
        <p:txBody>
          <a:bodyPr anchor="t"/>
          <a:lstStyle>
            <a:lvl1pPr algn="l">
              <a:defRPr sz="4267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267" baseline="0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91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972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2267" b="0" i="0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2267" b="0" i="0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26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50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5190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4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438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4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667" baseline="0">
                <a:solidFill>
                  <a:schemeClr val="tx1">
                    <a:lumMod val="65000"/>
                  </a:schemeClr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369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9982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81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467600" y="1676400"/>
            <a:ext cx="4114800" cy="41148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6400"/>
            <a:ext cx="5943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371766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fld id="{9D596CA7-A61F-BD47-BF9E-2E7C2D846E97}" type="datetime1">
              <a:rPr lang="en-US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F8AC4935-AF7E-6E4F-89E2-819C7476956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624962"/>
      </p:ext>
    </p:extLst>
  </p:cSld>
  <p:clrMapOvr>
    <a:masterClrMapping/>
  </p:clrMapOvr>
  <p:transition>
    <p:pull dir="r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eft Layou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0" y="460482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-19049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1166"/>
            <a:ext cx="1556273" cy="817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88191" y="4881134"/>
            <a:ext cx="5262520" cy="914400"/>
          </a:xfrm>
          <a:noFill/>
        </p:spPr>
        <p:txBody>
          <a:bodyPr lIns="0" anchor="t" anchorCtr="0"/>
          <a:lstStyle>
            <a:lvl1pPr algn="l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16F864-3C22-1F4D-94D6-0EA076B965AF}"/>
              </a:ext>
            </a:extLst>
          </p:cNvPr>
          <p:cNvGrpSpPr/>
          <p:nvPr userDrawn="1"/>
        </p:nvGrpSpPr>
        <p:grpSpPr>
          <a:xfrm>
            <a:off x="604620" y="1549684"/>
            <a:ext cx="10563952" cy="4317715"/>
            <a:chOff x="604620" y="1549684"/>
            <a:chExt cx="10563952" cy="4317715"/>
          </a:xfrm>
        </p:grpSpPr>
        <p:pic>
          <p:nvPicPr>
            <p:cNvPr id="11" name="Picture 1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00D5025F-16A7-C040-9442-74E8085B4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12" name="Picture 1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E71767BD-E892-4546-9F4D-FE7A2027B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13" name="Picture 12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1B0FDB00-FF6E-C24A-8115-2EA243AD9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88191" y="5845301"/>
            <a:ext cx="4364809" cy="365760"/>
          </a:xfrm>
        </p:spPr>
        <p:txBody>
          <a:bodyPr lIns="0"/>
          <a:lstStyle>
            <a:lvl1pPr marL="0" indent="0" algn="l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58505C5C-70B7-6140-B67C-DD56758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191" y="6204119"/>
            <a:ext cx="1028992" cy="222364"/>
          </a:xfrm>
        </p:spPr>
        <p:txBody>
          <a:bodyPr anchor="t" anchorCtr="0">
            <a:noAutofit/>
          </a:bodyPr>
          <a:lstStyle>
            <a:lvl1pPr algn="l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5859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Title Slide Left Layou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0" y="460482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-19049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88191" y="4881134"/>
            <a:ext cx="5262520" cy="914400"/>
          </a:xfrm>
          <a:noFill/>
        </p:spPr>
        <p:txBody>
          <a:bodyPr lIns="0" anchor="t" anchorCtr="0"/>
          <a:lstStyle>
            <a:lvl1pPr algn="l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16F864-3C22-1F4D-94D6-0EA076B965AF}"/>
              </a:ext>
            </a:extLst>
          </p:cNvPr>
          <p:cNvGrpSpPr/>
          <p:nvPr userDrawn="1"/>
        </p:nvGrpSpPr>
        <p:grpSpPr>
          <a:xfrm>
            <a:off x="604620" y="1549684"/>
            <a:ext cx="10563952" cy="4317715"/>
            <a:chOff x="604620" y="1549684"/>
            <a:chExt cx="10563952" cy="4317715"/>
          </a:xfrm>
        </p:grpSpPr>
        <p:pic>
          <p:nvPicPr>
            <p:cNvPr id="11" name="Picture 1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00D5025F-16A7-C040-9442-74E8085B4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12" name="Picture 1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E71767BD-E892-4546-9F4D-FE7A2027B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13" name="Picture 12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1B0FDB00-FF6E-C24A-8115-2EA243AD9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88191" y="5845301"/>
            <a:ext cx="4364809" cy="365760"/>
          </a:xfrm>
        </p:spPr>
        <p:txBody>
          <a:bodyPr lIns="0"/>
          <a:lstStyle>
            <a:lvl1pPr marL="0" indent="0" algn="l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58505C5C-70B7-6140-B67C-DD56758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191" y="6204119"/>
            <a:ext cx="1028992" cy="222364"/>
          </a:xfrm>
        </p:spPr>
        <p:txBody>
          <a:bodyPr anchor="t" anchorCtr="0">
            <a:noAutofit/>
          </a:bodyPr>
          <a:lstStyle>
            <a:lvl1pPr algn="l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15A56A0-1128-B478-986A-3ECFC2973D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7269"/>
            <a:ext cx="1556274" cy="8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324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eft Layout Shor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0" y="4924584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1166"/>
            <a:ext cx="1556273" cy="817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88191" y="5043703"/>
            <a:ext cx="5262520" cy="533854"/>
          </a:xfrm>
          <a:noFill/>
        </p:spPr>
        <p:txBody>
          <a:bodyPr lIns="0" anchor="t" anchorCtr="0"/>
          <a:lstStyle>
            <a:lvl1pPr algn="l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16F864-3C22-1F4D-94D6-0EA076B965AF}"/>
              </a:ext>
            </a:extLst>
          </p:cNvPr>
          <p:cNvGrpSpPr/>
          <p:nvPr userDrawn="1"/>
        </p:nvGrpSpPr>
        <p:grpSpPr>
          <a:xfrm>
            <a:off x="604620" y="1549684"/>
            <a:ext cx="10563952" cy="4317715"/>
            <a:chOff x="604620" y="1549684"/>
            <a:chExt cx="10563952" cy="4317715"/>
          </a:xfrm>
        </p:grpSpPr>
        <p:pic>
          <p:nvPicPr>
            <p:cNvPr id="11" name="Picture 1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00D5025F-16A7-C040-9442-74E8085B4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12" name="Picture 1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E71767BD-E892-4546-9F4D-FE7A2027B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13" name="Picture 12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1B0FDB00-FF6E-C24A-8115-2EA243AD9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88191" y="5535507"/>
            <a:ext cx="4364809" cy="365760"/>
          </a:xfrm>
        </p:spPr>
        <p:txBody>
          <a:bodyPr lIns="0"/>
          <a:lstStyle>
            <a:lvl1pPr marL="0" indent="0" algn="l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349184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Title Slide Left Layout Shor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0" y="4924584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88191" y="5043703"/>
            <a:ext cx="5262520" cy="533854"/>
          </a:xfrm>
          <a:noFill/>
        </p:spPr>
        <p:txBody>
          <a:bodyPr lIns="0" anchor="t" anchorCtr="0"/>
          <a:lstStyle>
            <a:lvl1pPr algn="l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16F864-3C22-1F4D-94D6-0EA076B965AF}"/>
              </a:ext>
            </a:extLst>
          </p:cNvPr>
          <p:cNvGrpSpPr/>
          <p:nvPr userDrawn="1"/>
        </p:nvGrpSpPr>
        <p:grpSpPr>
          <a:xfrm>
            <a:off x="604620" y="1549684"/>
            <a:ext cx="10563952" cy="4317715"/>
            <a:chOff x="604620" y="1549684"/>
            <a:chExt cx="10563952" cy="4317715"/>
          </a:xfrm>
        </p:grpSpPr>
        <p:pic>
          <p:nvPicPr>
            <p:cNvPr id="11" name="Picture 1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00D5025F-16A7-C040-9442-74E8085B4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12" name="Picture 1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E71767BD-E892-4546-9F4D-FE7A2027B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13" name="Picture 12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1B0FDB00-FF6E-C24A-8115-2EA243AD9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88191" y="5535507"/>
            <a:ext cx="4364809" cy="365760"/>
          </a:xfrm>
        </p:spPr>
        <p:txBody>
          <a:bodyPr lIns="0"/>
          <a:lstStyle>
            <a:lvl1pPr marL="0" indent="0" algn="l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17494D-60A9-237D-4AC8-64B913C4FE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7269"/>
            <a:ext cx="1556274" cy="8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954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eft Long Title Layou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0" y="4114800"/>
            <a:ext cx="5831661" cy="14044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-19049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1166"/>
            <a:ext cx="1556273" cy="817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88191" y="4289595"/>
            <a:ext cx="5262520" cy="914400"/>
          </a:xfrm>
          <a:noFill/>
        </p:spPr>
        <p:txBody>
          <a:bodyPr lIns="0" anchor="t" anchorCtr="0"/>
          <a:lstStyle>
            <a:lvl1pPr algn="l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16F864-3C22-1F4D-94D6-0EA076B965AF}"/>
              </a:ext>
            </a:extLst>
          </p:cNvPr>
          <p:cNvGrpSpPr/>
          <p:nvPr userDrawn="1"/>
        </p:nvGrpSpPr>
        <p:grpSpPr>
          <a:xfrm>
            <a:off x="604620" y="1549684"/>
            <a:ext cx="10563952" cy="4317715"/>
            <a:chOff x="604620" y="1549684"/>
            <a:chExt cx="10563952" cy="4317715"/>
          </a:xfrm>
        </p:grpSpPr>
        <p:pic>
          <p:nvPicPr>
            <p:cNvPr id="11" name="Picture 1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00D5025F-16A7-C040-9442-74E8085B4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12" name="Picture 1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E71767BD-E892-4546-9F4D-FE7A2027B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13" name="Picture 12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1B0FDB00-FF6E-C24A-8115-2EA243AD9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88191" y="5845301"/>
            <a:ext cx="4364809" cy="365760"/>
          </a:xfrm>
        </p:spPr>
        <p:txBody>
          <a:bodyPr lIns="0"/>
          <a:lstStyle>
            <a:lvl1pPr marL="0" indent="0" algn="l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58505C5C-70B7-6140-B67C-DD56758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191" y="6204119"/>
            <a:ext cx="1028992" cy="222364"/>
          </a:xfrm>
        </p:spPr>
        <p:txBody>
          <a:bodyPr anchor="t" anchorCtr="0">
            <a:noAutofit/>
          </a:bodyPr>
          <a:lstStyle>
            <a:lvl1pPr algn="l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2175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Title Slide Left Long Title Layou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0" y="4114800"/>
            <a:ext cx="5831661" cy="14044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-19049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88191" y="4289595"/>
            <a:ext cx="5262520" cy="914400"/>
          </a:xfrm>
          <a:noFill/>
        </p:spPr>
        <p:txBody>
          <a:bodyPr lIns="0" anchor="t" anchorCtr="0"/>
          <a:lstStyle>
            <a:lvl1pPr algn="l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16F864-3C22-1F4D-94D6-0EA076B965AF}"/>
              </a:ext>
            </a:extLst>
          </p:cNvPr>
          <p:cNvGrpSpPr/>
          <p:nvPr userDrawn="1"/>
        </p:nvGrpSpPr>
        <p:grpSpPr>
          <a:xfrm>
            <a:off x="604620" y="1549684"/>
            <a:ext cx="10563952" cy="4317715"/>
            <a:chOff x="604620" y="1549684"/>
            <a:chExt cx="10563952" cy="4317715"/>
          </a:xfrm>
        </p:grpSpPr>
        <p:pic>
          <p:nvPicPr>
            <p:cNvPr id="11" name="Picture 1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00D5025F-16A7-C040-9442-74E8085B4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12" name="Picture 1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E71767BD-E892-4546-9F4D-FE7A2027B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13" name="Picture 12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1B0FDB00-FF6E-C24A-8115-2EA243AD9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88191" y="5845301"/>
            <a:ext cx="4364809" cy="365760"/>
          </a:xfrm>
        </p:spPr>
        <p:txBody>
          <a:bodyPr lIns="0"/>
          <a:lstStyle>
            <a:lvl1pPr marL="0" indent="0" algn="l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58505C5C-70B7-6140-B67C-DD56758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191" y="6204119"/>
            <a:ext cx="1028992" cy="222364"/>
          </a:xfrm>
        </p:spPr>
        <p:txBody>
          <a:bodyPr anchor="t" anchorCtr="0">
            <a:noAutofit/>
          </a:bodyPr>
          <a:lstStyle>
            <a:lvl1pPr algn="l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D6CA6D3-4BE8-EAA9-A92C-8A08609768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7269"/>
            <a:ext cx="1556274" cy="8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053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ight Layou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AFDDE59-D569-5143-B01B-FB958B32CDD8}"/>
              </a:ext>
            </a:extLst>
          </p:cNvPr>
          <p:cNvGrpSpPr/>
          <p:nvPr userDrawn="1"/>
        </p:nvGrpSpPr>
        <p:grpSpPr>
          <a:xfrm flipH="1">
            <a:off x="604620" y="1549685"/>
            <a:ext cx="10563952" cy="4317715"/>
            <a:chOff x="604620" y="1549684"/>
            <a:chExt cx="10563952" cy="4317715"/>
          </a:xfrm>
        </p:grpSpPr>
        <p:pic>
          <p:nvPicPr>
            <p:cNvPr id="20" name="Picture 19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3190D5F3-9625-9A49-A4FA-3BFA1E8B4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21" name="Picture 2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2898BAF-7D60-124D-ADF2-B0CE941BE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22" name="Picture 2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05B29F2-A8A7-264E-963E-016E3F2B56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6361960" y="460482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7143750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1166"/>
            <a:ext cx="1556273" cy="817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6248400" y="4881134"/>
            <a:ext cx="5262520" cy="914400"/>
          </a:xfrm>
          <a:noFill/>
        </p:spPr>
        <p:txBody>
          <a:bodyPr lIns="0" anchor="t" anchorCtr="0"/>
          <a:lstStyle>
            <a:lvl1pPr algn="r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146111" y="5845301"/>
            <a:ext cx="4364809" cy="365760"/>
          </a:xfrm>
        </p:spPr>
        <p:txBody>
          <a:bodyPr lIns="0"/>
          <a:lstStyle>
            <a:lvl1pPr marL="0" indent="0" algn="r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58505C5C-70B7-6140-B67C-DD56758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81928" y="6204119"/>
            <a:ext cx="1028992" cy="222364"/>
          </a:xfrm>
        </p:spPr>
        <p:txBody>
          <a:bodyPr anchor="t" anchorCtr="0">
            <a:noAutofit/>
          </a:bodyPr>
          <a:lstStyle>
            <a:lvl1pPr algn="r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784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Title Slide Right Layou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AFDDE59-D569-5143-B01B-FB958B32CDD8}"/>
              </a:ext>
            </a:extLst>
          </p:cNvPr>
          <p:cNvGrpSpPr/>
          <p:nvPr userDrawn="1"/>
        </p:nvGrpSpPr>
        <p:grpSpPr>
          <a:xfrm flipH="1">
            <a:off x="604620" y="1549685"/>
            <a:ext cx="10563952" cy="4317715"/>
            <a:chOff x="604620" y="1549684"/>
            <a:chExt cx="10563952" cy="4317715"/>
          </a:xfrm>
        </p:grpSpPr>
        <p:pic>
          <p:nvPicPr>
            <p:cNvPr id="20" name="Picture 19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3190D5F3-9625-9A49-A4FA-3BFA1E8B4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21" name="Picture 2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2898BAF-7D60-124D-ADF2-B0CE941BE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22" name="Picture 2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05B29F2-A8A7-264E-963E-016E3F2B56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6361960" y="460482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7143750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6248400" y="4881134"/>
            <a:ext cx="5262520" cy="914400"/>
          </a:xfrm>
          <a:noFill/>
        </p:spPr>
        <p:txBody>
          <a:bodyPr lIns="0" anchor="t" anchorCtr="0"/>
          <a:lstStyle>
            <a:lvl1pPr algn="r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146111" y="5845301"/>
            <a:ext cx="4364809" cy="365760"/>
          </a:xfrm>
        </p:spPr>
        <p:txBody>
          <a:bodyPr lIns="0"/>
          <a:lstStyle>
            <a:lvl1pPr marL="0" indent="0" algn="r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58505C5C-70B7-6140-B67C-DD56758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81928" y="6204119"/>
            <a:ext cx="1028992" cy="222364"/>
          </a:xfrm>
        </p:spPr>
        <p:txBody>
          <a:bodyPr anchor="t" anchorCtr="0">
            <a:noAutofit/>
          </a:bodyPr>
          <a:lstStyle>
            <a:lvl1pPr algn="r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A6ADD8-6D5E-EF89-B82C-7709E48B86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7269"/>
            <a:ext cx="1556274" cy="8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631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ight Layout Shor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AFDDE59-D569-5143-B01B-FB958B32CDD8}"/>
              </a:ext>
            </a:extLst>
          </p:cNvPr>
          <p:cNvGrpSpPr/>
          <p:nvPr userDrawn="1"/>
        </p:nvGrpSpPr>
        <p:grpSpPr>
          <a:xfrm flipH="1">
            <a:off x="604620" y="1549685"/>
            <a:ext cx="10563952" cy="4317715"/>
            <a:chOff x="604620" y="1549684"/>
            <a:chExt cx="10563952" cy="4317715"/>
          </a:xfrm>
        </p:grpSpPr>
        <p:pic>
          <p:nvPicPr>
            <p:cNvPr id="20" name="Picture 19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3190D5F3-9625-9A49-A4FA-3BFA1E8B4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21" name="Picture 2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2898BAF-7D60-124D-ADF2-B0CE941BE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22" name="Picture 2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05B29F2-A8A7-264E-963E-016E3F2B56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6361960" y="489071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1166"/>
            <a:ext cx="1556273" cy="817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6248400" y="5009836"/>
            <a:ext cx="5262520" cy="914400"/>
          </a:xfrm>
          <a:noFill/>
        </p:spPr>
        <p:txBody>
          <a:bodyPr lIns="0" anchor="t" anchorCtr="0"/>
          <a:lstStyle>
            <a:lvl1pPr algn="r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146111" y="5501640"/>
            <a:ext cx="4364809" cy="365760"/>
          </a:xfrm>
        </p:spPr>
        <p:txBody>
          <a:bodyPr lIns="0"/>
          <a:lstStyle>
            <a:lvl1pPr marL="0" indent="0" algn="r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288435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Title Slide Right Layout Shor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AFDDE59-D569-5143-B01B-FB958B32CDD8}"/>
              </a:ext>
            </a:extLst>
          </p:cNvPr>
          <p:cNvGrpSpPr/>
          <p:nvPr userDrawn="1"/>
        </p:nvGrpSpPr>
        <p:grpSpPr>
          <a:xfrm flipH="1">
            <a:off x="604620" y="1549685"/>
            <a:ext cx="10563952" cy="4317715"/>
            <a:chOff x="604620" y="1549684"/>
            <a:chExt cx="10563952" cy="4317715"/>
          </a:xfrm>
        </p:grpSpPr>
        <p:pic>
          <p:nvPicPr>
            <p:cNvPr id="20" name="Picture 19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3190D5F3-9625-9A49-A4FA-3BFA1E8B4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21" name="Picture 2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2898BAF-7D60-124D-ADF2-B0CE941BE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22" name="Picture 2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05B29F2-A8A7-264E-963E-016E3F2B56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6361960" y="489071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6248400" y="5009836"/>
            <a:ext cx="5262520" cy="914400"/>
          </a:xfrm>
          <a:noFill/>
        </p:spPr>
        <p:txBody>
          <a:bodyPr lIns="0" anchor="t" anchorCtr="0"/>
          <a:lstStyle>
            <a:lvl1pPr algn="r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49354A7-BCCC-A148-96FD-982A0CC1D9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146111" y="5501640"/>
            <a:ext cx="4364809" cy="365760"/>
          </a:xfrm>
        </p:spPr>
        <p:txBody>
          <a:bodyPr lIns="0"/>
          <a:lstStyle>
            <a:lvl1pPr marL="0" indent="0" algn="r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8256D0-4BB6-2DB3-2647-3B1D742AD5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7269"/>
            <a:ext cx="1556274" cy="8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791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ight Long Title Layou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AFDDE59-D569-5143-B01B-FB958B32CDD8}"/>
              </a:ext>
            </a:extLst>
          </p:cNvPr>
          <p:cNvGrpSpPr/>
          <p:nvPr userDrawn="1"/>
        </p:nvGrpSpPr>
        <p:grpSpPr>
          <a:xfrm flipH="1">
            <a:off x="604620" y="1549685"/>
            <a:ext cx="10563952" cy="4317715"/>
            <a:chOff x="604620" y="1549684"/>
            <a:chExt cx="10563952" cy="4317715"/>
          </a:xfrm>
        </p:grpSpPr>
        <p:pic>
          <p:nvPicPr>
            <p:cNvPr id="20" name="Picture 19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3190D5F3-9625-9A49-A4FA-3BFA1E8B4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21" name="Picture 2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2898BAF-7D60-124D-ADF2-B0CE941BE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22" name="Picture 2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05B29F2-A8A7-264E-963E-016E3F2B56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6361960" y="4114800"/>
            <a:ext cx="5831661" cy="14044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7143750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1166"/>
            <a:ext cx="1556273" cy="81745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336D2DA-13A7-6C47-A730-546ABB15DF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6248400" y="4289595"/>
            <a:ext cx="5262520" cy="914400"/>
          </a:xfrm>
          <a:noFill/>
        </p:spPr>
        <p:txBody>
          <a:bodyPr lIns="0" anchor="t" anchorCtr="0"/>
          <a:lstStyle>
            <a:lvl1pPr algn="r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F09B0AB-8856-A44B-BD59-6DF4DEC706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146111" y="5845301"/>
            <a:ext cx="4364809" cy="365760"/>
          </a:xfrm>
        </p:spPr>
        <p:txBody>
          <a:bodyPr lIns="0"/>
          <a:lstStyle>
            <a:lvl1pPr marL="0" indent="0" algn="r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D6E8C62-1932-1A43-BD78-50826C37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81928" y="6204119"/>
            <a:ext cx="1028992" cy="222364"/>
          </a:xfrm>
        </p:spPr>
        <p:txBody>
          <a:bodyPr anchor="t" anchorCtr="0">
            <a:noAutofit/>
          </a:bodyPr>
          <a:lstStyle>
            <a:lvl1pPr algn="r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3868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Title Slide Right Long Title Layou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AFDDE59-D569-5143-B01B-FB958B32CDD8}"/>
              </a:ext>
            </a:extLst>
          </p:cNvPr>
          <p:cNvGrpSpPr/>
          <p:nvPr userDrawn="1"/>
        </p:nvGrpSpPr>
        <p:grpSpPr>
          <a:xfrm flipH="1">
            <a:off x="604620" y="1549685"/>
            <a:ext cx="10563952" cy="4317715"/>
            <a:chOff x="604620" y="1549684"/>
            <a:chExt cx="10563952" cy="4317715"/>
          </a:xfrm>
        </p:grpSpPr>
        <p:pic>
          <p:nvPicPr>
            <p:cNvPr id="20" name="Picture 19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3190D5F3-9625-9A49-A4FA-3BFA1E8B4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620" y="1549684"/>
              <a:ext cx="1262572" cy="1262572"/>
            </a:xfrm>
            <a:prstGeom prst="rect">
              <a:avLst/>
            </a:prstGeom>
          </p:spPr>
        </p:pic>
        <p:pic>
          <p:nvPicPr>
            <p:cNvPr id="21" name="Picture 20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2898BAF-7D60-124D-ADF2-B0CE941BE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906000" y="1549684"/>
              <a:ext cx="1262572" cy="1262572"/>
            </a:xfrm>
            <a:prstGeom prst="rect">
              <a:avLst/>
            </a:prstGeom>
          </p:spPr>
        </p:pic>
        <p:pic>
          <p:nvPicPr>
            <p:cNvPr id="22" name="Picture 21" descr="A picture containing bird&#10;&#10;Description automatically generated">
              <a:extLst>
                <a:ext uri="{FF2B5EF4-FFF2-40B4-BE49-F238E27FC236}">
                  <a16:creationId xmlns:a16="http://schemas.microsoft.com/office/drawing/2014/main" id="{705B29F2-A8A7-264E-963E-016E3F2B56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9906000" y="4604827"/>
              <a:ext cx="1262572" cy="1262572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B5B0B-A62B-0241-B15E-46B52C9BF8A7}"/>
              </a:ext>
            </a:extLst>
          </p:cNvPr>
          <p:cNvSpPr/>
          <p:nvPr userDrawn="1"/>
        </p:nvSpPr>
        <p:spPr>
          <a:xfrm>
            <a:off x="6361960" y="4114800"/>
            <a:ext cx="5831661" cy="14044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D56F0-90BC-214E-8B3F-E52D16EE7DEF}"/>
              </a:ext>
            </a:extLst>
          </p:cNvPr>
          <p:cNvSpPr/>
          <p:nvPr userDrawn="1"/>
        </p:nvSpPr>
        <p:spPr>
          <a:xfrm>
            <a:off x="7143750" y="551208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36D2DA-13A7-6C47-A730-546ABB15DF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6248400" y="4289595"/>
            <a:ext cx="5262520" cy="914400"/>
          </a:xfrm>
          <a:noFill/>
        </p:spPr>
        <p:txBody>
          <a:bodyPr lIns="0" anchor="t" anchorCtr="0"/>
          <a:lstStyle>
            <a:lvl1pPr algn="r">
              <a:defRPr sz="2400" cap="none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F09B0AB-8856-A44B-BD59-6DF4DEC706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146111" y="5845301"/>
            <a:ext cx="4364809" cy="365760"/>
          </a:xfrm>
        </p:spPr>
        <p:txBody>
          <a:bodyPr lIns="0"/>
          <a:lstStyle>
            <a:lvl1pPr marL="0" indent="0" algn="r">
              <a:buNone/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D6E8C62-1932-1A43-BD78-50826C37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81928" y="6204119"/>
            <a:ext cx="1028992" cy="222364"/>
          </a:xfrm>
        </p:spPr>
        <p:txBody>
          <a:bodyPr anchor="t" anchorCtr="0">
            <a:noAutofit/>
          </a:bodyPr>
          <a:lstStyle>
            <a:lvl1pPr algn="r">
              <a:defRPr sz="1000" i="0">
                <a:solidFill>
                  <a:schemeClr val="tx2"/>
                </a:solidFill>
              </a:defRPr>
            </a:lvl1pPr>
          </a:lstStyle>
          <a:p>
            <a:fld id="{4CAC08CD-9F85-4741-9DEC-06437C06F124}" type="datetime1">
              <a:rPr lang="en-US" smtClean="0"/>
              <a:pPr/>
              <a:t>7/19/2023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5CE173-FE72-0444-182D-9DD857C0CD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62" y="457269"/>
            <a:ext cx="1556274" cy="8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80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609600" y="1371599"/>
            <a:ext cx="10972800" cy="4800593"/>
          </a:xfrm>
        </p:spPr>
        <p:txBody>
          <a:bodyPr/>
          <a:lstStyle>
            <a:lvl1pPr>
              <a:defRPr sz="1600"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spcBef>
                <a:spcPts val="600"/>
              </a:spcBef>
              <a:defRPr/>
            </a:lvl4pPr>
            <a:lvl5pPr>
              <a:lnSpc>
                <a:spcPct val="11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887591F-1A8D-45AF-AB89-55F5A1F355B0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gray">
          <a:xfrm>
            <a:off x="609600" y="304800"/>
            <a:ext cx="96012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F3D06A-B4B0-8645-970A-4A4E30AF73DE}"/>
              </a:ext>
            </a:extLst>
          </p:cNvPr>
          <p:cNvCxnSpPr/>
          <p:nvPr userDrawn="1"/>
        </p:nvCxnSpPr>
        <p:spPr bwMode="gray">
          <a:xfrm>
            <a:off x="609600" y="1143000"/>
            <a:ext cx="10972800" cy="0"/>
          </a:xfrm>
          <a:prstGeom prst="line">
            <a:avLst/>
          </a:prstGeom>
          <a:ln w="254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1469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609600" y="1371599"/>
            <a:ext cx="10972800" cy="4800593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87591F-1A8D-45AF-AB89-55F5A1F355B0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gray">
          <a:xfrm>
            <a:off x="609600" y="304800"/>
            <a:ext cx="96012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F3D06A-B4B0-8645-970A-4A4E30AF73DE}"/>
              </a:ext>
            </a:extLst>
          </p:cNvPr>
          <p:cNvCxnSpPr/>
          <p:nvPr userDrawn="1"/>
        </p:nvCxnSpPr>
        <p:spPr bwMode="gray">
          <a:xfrm>
            <a:off x="609600" y="1143000"/>
            <a:ext cx="10972800" cy="0"/>
          </a:xfrm>
          <a:prstGeom prst="line">
            <a:avLst/>
          </a:prstGeom>
          <a:ln w="254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F87D15B-0000-444A-89F3-3C0A22D2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1821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79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bg bwMode="auto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71688"/>
            <a:ext cx="5842000" cy="3428075"/>
          </a:xfrm>
        </p:spPr>
        <p:txBody>
          <a:bodyPr/>
          <a:lstStyle>
            <a:lvl1pPr>
              <a:lnSpc>
                <a:spcPct val="110000"/>
              </a:lnSpc>
              <a:defRPr sz="1300" b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FACD0E-C35D-4703-881A-A4CF785F15B7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908800" y="944880"/>
            <a:ext cx="4673600" cy="475488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 sz="13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619561" y="944880"/>
            <a:ext cx="5842000" cy="1036320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1E17D9-267E-824C-8111-DCB13AF8AD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1821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022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 bwMode="auto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271688"/>
            <a:ext cx="6324600" cy="3428075"/>
          </a:xfrm>
        </p:spPr>
        <p:txBody>
          <a:bodyPr/>
          <a:lstStyle>
            <a:lvl1pPr marL="285750" indent="-285750" fontAlgn="ctr">
              <a:lnSpc>
                <a:spcPct val="110000"/>
              </a:lnSpc>
              <a:buClr>
                <a:schemeClr val="accent1"/>
              </a:buClr>
              <a:buSzPct val="200000"/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spcBef>
                <a:spcPts val="400"/>
              </a:spcBef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FACD0E-C35D-4703-881A-A4CF785F15B7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1E17D9-267E-824C-8111-DCB13AF8AD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1821"/>
            <a:ext cx="933206" cy="49017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F6E926-CE35-F26D-5135-789187B69D56}"/>
              </a:ext>
            </a:extLst>
          </p:cNvPr>
          <p:cNvSpPr/>
          <p:nvPr userDrawn="1"/>
        </p:nvSpPr>
        <p:spPr>
          <a:xfrm>
            <a:off x="1" y="1158237"/>
            <a:ext cx="373380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0208F01-C2D9-4572-7BFF-76D844EA11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914961" y="1158236"/>
            <a:ext cx="2123640" cy="822963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5111739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ayou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609600" y="4601884"/>
            <a:ext cx="4419601" cy="579715"/>
          </a:xfrm>
        </p:spPr>
        <p:txBody>
          <a:bodyPr anchor="t" anchorCtr="0"/>
          <a:lstStyle>
            <a:lvl1pPr marL="0" indent="0">
              <a:buNone/>
              <a:defRPr sz="1400" b="0" i="0">
                <a:solidFill>
                  <a:schemeClr val="bg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1BF7E6-C764-4601-B874-F6921CC24F4C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62C5BE-A260-484F-9449-748DA0C0ED76}"/>
              </a:ext>
            </a:extLst>
          </p:cNvPr>
          <p:cNvSpPr/>
          <p:nvPr userDrawn="1"/>
        </p:nvSpPr>
        <p:spPr>
          <a:xfrm>
            <a:off x="0" y="257554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CB54F-D80B-0246-9FCB-2E933716B6C0}"/>
              </a:ext>
            </a:extLst>
          </p:cNvPr>
          <p:cNvSpPr/>
          <p:nvPr userDrawn="1"/>
        </p:nvSpPr>
        <p:spPr>
          <a:xfrm>
            <a:off x="-19049" y="348280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016FC5F-30D3-E04E-8328-F8491013044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09600" y="2808608"/>
            <a:ext cx="4572000" cy="1077591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264ADC-CEE0-B74D-9D9F-F1077B3DD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1821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188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Section Header Layou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609600" y="4601884"/>
            <a:ext cx="4419601" cy="579715"/>
          </a:xfrm>
        </p:spPr>
        <p:txBody>
          <a:bodyPr anchor="t" anchorCtr="0"/>
          <a:lstStyle>
            <a:lvl1pPr marL="0" indent="0">
              <a:buNone/>
              <a:defRPr sz="1400" b="0" i="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1BF7E6-C764-4601-B874-F6921CC24F4C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62C5BE-A260-484F-9449-748DA0C0ED76}"/>
              </a:ext>
            </a:extLst>
          </p:cNvPr>
          <p:cNvSpPr/>
          <p:nvPr userDrawn="1"/>
        </p:nvSpPr>
        <p:spPr>
          <a:xfrm>
            <a:off x="0" y="257554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CB54F-D80B-0246-9FCB-2E933716B6C0}"/>
              </a:ext>
            </a:extLst>
          </p:cNvPr>
          <p:cNvSpPr/>
          <p:nvPr userDrawn="1"/>
        </p:nvSpPr>
        <p:spPr>
          <a:xfrm>
            <a:off x="-19049" y="3482803"/>
            <a:ext cx="504825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016FC5F-30D3-E04E-8328-F8491013044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09600" y="2808608"/>
            <a:ext cx="4572000" cy="1077591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9D50CD-26D2-E334-9B6E-898C041C97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8413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970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ayout Short Title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1BF7E6-C764-4601-B874-F6921CC24F4C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62C5BE-A260-484F-9449-748DA0C0ED76}"/>
              </a:ext>
            </a:extLst>
          </p:cNvPr>
          <p:cNvSpPr/>
          <p:nvPr userDrawn="1"/>
        </p:nvSpPr>
        <p:spPr>
          <a:xfrm>
            <a:off x="0" y="257554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016FC5F-30D3-E04E-8328-F8491013044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09600" y="2667000"/>
            <a:ext cx="4572000" cy="468581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264ADC-CEE0-B74D-9D9F-F1077B3DD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1821"/>
            <a:ext cx="933206" cy="490179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0349A53-58DA-C6A7-E595-B25E74F0B4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gray">
          <a:xfrm>
            <a:off x="609600" y="3142706"/>
            <a:ext cx="4419601" cy="347242"/>
          </a:xfrm>
        </p:spPr>
        <p:txBody>
          <a:bodyPr anchor="t" anchorCtr="0"/>
          <a:lstStyle>
            <a:lvl1pPr marL="0" indent="0">
              <a:buNone/>
              <a:defRPr sz="1400" b="0" i="0">
                <a:solidFill>
                  <a:schemeClr val="tx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12523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Section Header Layout Short Titl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1BF7E6-C764-4601-B874-F6921CC24F4C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62C5BE-A260-484F-9449-748DA0C0ED76}"/>
              </a:ext>
            </a:extLst>
          </p:cNvPr>
          <p:cNvSpPr/>
          <p:nvPr userDrawn="1"/>
        </p:nvSpPr>
        <p:spPr>
          <a:xfrm>
            <a:off x="0" y="2575547"/>
            <a:ext cx="5831661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016FC5F-30D3-E04E-8328-F8491013044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09600" y="2667000"/>
            <a:ext cx="4572000" cy="468581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0349A53-58DA-C6A7-E595-B25E74F0B4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gray">
          <a:xfrm>
            <a:off x="609600" y="3142706"/>
            <a:ext cx="4419601" cy="347242"/>
          </a:xfrm>
        </p:spPr>
        <p:txBody>
          <a:bodyPr anchor="t" anchorCtr="0"/>
          <a:lstStyle>
            <a:lvl1pPr marL="0" indent="0">
              <a:buNone/>
              <a:defRPr sz="1400" b="0" i="0">
                <a:solidFill>
                  <a:schemeClr val="tx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D0055A-86BF-90F5-8E0C-2B27DDB61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8413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869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609600" y="1371598"/>
            <a:ext cx="5384800" cy="4724381"/>
          </a:xfrm>
        </p:spPr>
        <p:txBody>
          <a:bodyPr/>
          <a:lstStyle>
            <a:lvl1pPr>
              <a:defRPr sz="1600"/>
            </a:lvl1pPr>
            <a:lvl2pPr>
              <a:lnSpc>
                <a:spcPct val="110000"/>
              </a:lnSpc>
              <a:defRPr sz="1400"/>
            </a:lvl2pPr>
            <a:lvl3pPr>
              <a:lnSpc>
                <a:spcPct val="110000"/>
              </a:lnSpc>
              <a:defRPr sz="1400"/>
            </a:lvl3pPr>
            <a:lvl4pPr>
              <a:lnSpc>
                <a:spcPct val="110000"/>
              </a:lnSpc>
              <a:defRPr sz="1200"/>
            </a:lvl4pPr>
            <a:lvl5pPr>
              <a:lnSpc>
                <a:spcPct val="110000"/>
              </a:lnSpc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197600" y="1371598"/>
            <a:ext cx="5384800" cy="4724391"/>
          </a:xfrm>
        </p:spPr>
        <p:txBody>
          <a:bodyPr/>
          <a:lstStyle>
            <a:lvl1pPr>
              <a:defRPr sz="1600"/>
            </a:lvl1pPr>
            <a:lvl2pPr>
              <a:lnSpc>
                <a:spcPct val="110000"/>
              </a:lnSpc>
              <a:defRPr sz="1400"/>
            </a:lvl2pPr>
            <a:lvl3pPr>
              <a:lnSpc>
                <a:spcPct val="110000"/>
              </a:lnSpc>
              <a:defRPr sz="1400"/>
            </a:lvl3pPr>
            <a:lvl4pPr>
              <a:lnSpc>
                <a:spcPct val="110000"/>
              </a:lnSpc>
              <a:defRPr sz="1200"/>
            </a:lvl4pPr>
            <a:lvl5pPr>
              <a:lnSpc>
                <a:spcPct val="110000"/>
              </a:lnSpc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D160A54-E103-4445-972E-A7C64ADDE067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9E0A65E-A424-A942-81FB-8611641B8F8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09600" y="304800"/>
            <a:ext cx="95250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B514D9-4A91-2248-BC2A-87AEA3B9D50B}"/>
              </a:ext>
            </a:extLst>
          </p:cNvPr>
          <p:cNvCxnSpPr/>
          <p:nvPr userDrawn="1"/>
        </p:nvCxnSpPr>
        <p:spPr bwMode="gray">
          <a:xfrm>
            <a:off x="609600" y="1143000"/>
            <a:ext cx="10972800" cy="0"/>
          </a:xfrm>
          <a:prstGeom prst="line">
            <a:avLst/>
          </a:prstGeom>
          <a:ln w="254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0470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with overlay Lef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9F709A-F24C-7445-98A8-2BBDA94E3B8D}"/>
              </a:ext>
            </a:extLst>
          </p:cNvPr>
          <p:cNvSpPr/>
          <p:nvPr userDrawn="1"/>
        </p:nvSpPr>
        <p:spPr>
          <a:xfrm>
            <a:off x="0" y="0"/>
            <a:ext cx="4800600" cy="6858000"/>
          </a:xfrm>
          <a:prstGeom prst="rect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304800" y="1371598"/>
            <a:ext cx="4419600" cy="4724381"/>
          </a:xfrm>
        </p:spPr>
        <p:txBody>
          <a:bodyPr/>
          <a:lstStyle>
            <a:lvl1pPr>
              <a:defRPr sz="1600"/>
            </a:lvl1pPr>
            <a:lvl2pPr>
              <a:lnSpc>
                <a:spcPct val="110000"/>
              </a:lnSpc>
              <a:defRPr sz="1400"/>
            </a:lvl2pPr>
            <a:lvl3pPr>
              <a:lnSpc>
                <a:spcPct val="110000"/>
              </a:lnSpc>
              <a:defRPr sz="1400"/>
            </a:lvl3pPr>
            <a:lvl4pPr>
              <a:lnSpc>
                <a:spcPct val="110000"/>
              </a:lnSpc>
              <a:defRPr sz="1200"/>
            </a:lvl4pPr>
            <a:lvl5pPr>
              <a:lnSpc>
                <a:spcPct val="110000"/>
              </a:lnSpc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9E0A65E-A424-A942-81FB-8611641B8F8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04800" y="304800"/>
            <a:ext cx="44196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4546CC-1126-1344-900C-E69723D6DB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1821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002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with overlay Left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9F709A-F24C-7445-98A8-2BBDA94E3B8D}"/>
              </a:ext>
            </a:extLst>
          </p:cNvPr>
          <p:cNvSpPr/>
          <p:nvPr userDrawn="1"/>
        </p:nvSpPr>
        <p:spPr>
          <a:xfrm>
            <a:off x="0" y="0"/>
            <a:ext cx="4800600" cy="6858000"/>
          </a:xfrm>
          <a:prstGeom prst="rect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304800" y="1371598"/>
            <a:ext cx="4419600" cy="4724381"/>
          </a:xfrm>
        </p:spPr>
        <p:txBody>
          <a:bodyPr/>
          <a:lstStyle>
            <a:lvl1pPr>
              <a:defRPr sz="1600"/>
            </a:lvl1pPr>
            <a:lvl2pPr>
              <a:lnSpc>
                <a:spcPct val="110000"/>
              </a:lnSpc>
              <a:defRPr sz="1400"/>
            </a:lvl2pPr>
            <a:lvl3pPr>
              <a:lnSpc>
                <a:spcPct val="110000"/>
              </a:lnSpc>
              <a:defRPr sz="1400"/>
            </a:lvl3pPr>
            <a:lvl4pPr>
              <a:lnSpc>
                <a:spcPct val="110000"/>
              </a:lnSpc>
              <a:defRPr sz="1200"/>
            </a:lvl4pPr>
            <a:lvl5pPr>
              <a:lnSpc>
                <a:spcPct val="110000"/>
              </a:lnSpc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9E0A65E-A424-A942-81FB-8611641B8F8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04800" y="304800"/>
            <a:ext cx="44196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EE3DA8-8C49-4847-8647-8DB6B1D216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8413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242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with overlay Right"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9F709A-F24C-7445-98A8-2BBDA94E3B8D}"/>
              </a:ext>
            </a:extLst>
          </p:cNvPr>
          <p:cNvSpPr/>
          <p:nvPr userDrawn="1"/>
        </p:nvSpPr>
        <p:spPr>
          <a:xfrm>
            <a:off x="7391400" y="0"/>
            <a:ext cx="4800600" cy="6858000"/>
          </a:xfrm>
          <a:prstGeom prst="rect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7696200" y="1371598"/>
            <a:ext cx="4419600" cy="4724381"/>
          </a:xfrm>
        </p:spPr>
        <p:txBody>
          <a:bodyPr/>
          <a:lstStyle>
            <a:lvl1pPr>
              <a:defRPr sz="1600"/>
            </a:lvl1pPr>
            <a:lvl2pPr>
              <a:lnSpc>
                <a:spcPct val="110000"/>
              </a:lnSpc>
              <a:defRPr sz="1400"/>
            </a:lvl2pPr>
            <a:lvl3pPr>
              <a:lnSpc>
                <a:spcPct val="110000"/>
              </a:lnSpc>
              <a:defRPr sz="1400"/>
            </a:lvl3pPr>
            <a:lvl4pPr>
              <a:lnSpc>
                <a:spcPct val="110000"/>
              </a:lnSpc>
              <a:defRPr sz="1200"/>
            </a:lvl4pPr>
            <a:lvl5pPr>
              <a:lnSpc>
                <a:spcPct val="110000"/>
              </a:lnSpc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9E0A65E-A424-A942-81FB-8611641B8F8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7696200" y="304800"/>
            <a:ext cx="44196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4546CC-1126-1344-900C-E69723D6DB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97" y="271821"/>
            <a:ext cx="933206" cy="4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56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with overlay Right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3BFBDD-568B-0E40-9232-756B92F60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97" y="271821"/>
            <a:ext cx="933206" cy="4901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09F709A-F24C-7445-98A8-2BBDA94E3B8D}"/>
              </a:ext>
            </a:extLst>
          </p:cNvPr>
          <p:cNvSpPr/>
          <p:nvPr userDrawn="1"/>
        </p:nvSpPr>
        <p:spPr>
          <a:xfrm>
            <a:off x="7391400" y="0"/>
            <a:ext cx="4800600" cy="6858000"/>
          </a:xfrm>
          <a:prstGeom prst="rect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7696200" y="1371598"/>
            <a:ext cx="4419600" cy="4724381"/>
          </a:xfrm>
        </p:spPr>
        <p:txBody>
          <a:bodyPr/>
          <a:lstStyle>
            <a:lvl1pPr>
              <a:defRPr sz="1600"/>
            </a:lvl1pPr>
            <a:lvl2pPr>
              <a:lnSpc>
                <a:spcPct val="110000"/>
              </a:lnSpc>
              <a:defRPr sz="1400"/>
            </a:lvl2pPr>
            <a:lvl3pPr>
              <a:lnSpc>
                <a:spcPct val="110000"/>
              </a:lnSpc>
              <a:defRPr sz="1400"/>
            </a:lvl3pPr>
            <a:lvl4pPr>
              <a:lnSpc>
                <a:spcPct val="110000"/>
              </a:lnSpc>
              <a:defRPr sz="1200"/>
            </a:lvl4pPr>
            <a:lvl5pPr>
              <a:lnSpc>
                <a:spcPct val="110000"/>
              </a:lnSpc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09E0A65E-A424-A942-81FB-8611641B8F8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7696200" y="304800"/>
            <a:ext cx="44196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74629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 1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609600" y="944880"/>
            <a:ext cx="4341360" cy="2743200"/>
          </a:xfrm>
        </p:spPr>
        <p:txBody>
          <a:bodyPr bIns="0"/>
          <a:lstStyle>
            <a:lvl1pPr algn="l">
              <a:lnSpc>
                <a:spcPts val="3200"/>
              </a:lnSpc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D32CE4A-BCF7-4E9D-B4EE-76A020B8CD26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" y="3886200"/>
            <a:ext cx="4341360" cy="1219200"/>
          </a:xfrm>
        </p:spPr>
        <p:txBody>
          <a:bodyPr/>
          <a:lstStyle>
            <a:lvl1pPr>
              <a:defRPr sz="1400" b="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600"/>
              </a:spcBef>
              <a:buNone/>
              <a:defRPr sz="12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4"/>
          </p:nvPr>
        </p:nvSpPr>
        <p:spPr>
          <a:xfrm>
            <a:off x="5030924" y="944880"/>
            <a:ext cx="6551477" cy="416052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5030924" y="5334000"/>
            <a:ext cx="6551477" cy="762000"/>
          </a:xfrm>
          <a:solidFill>
            <a:schemeClr val="bg1"/>
          </a:solidFill>
          <a:effectLst>
            <a:innerShdw dist="38100" dir="16200000">
              <a:schemeClr val="accent1"/>
            </a:innerShdw>
          </a:effectLst>
        </p:spPr>
        <p:txBody>
          <a:bodyPr tIns="91440"/>
          <a:lstStyle>
            <a:lvl1pPr>
              <a:defRPr sz="1051" b="1" cap="all" baseline="0">
                <a:solidFill>
                  <a:srgbClr val="00A3E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300"/>
              </a:spcBef>
              <a:buNone/>
              <a:defRPr sz="1051" i="1">
                <a:solidFill>
                  <a:srgbClr val="00A3E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74400" y="6506292"/>
            <a:ext cx="5080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82875" indent="-182875" algn="l">
              <a:buFont typeface="Georgia" panose="02040502050405020303" pitchFamily="18" charset="0"/>
              <a:buChar char="│"/>
              <a:defRPr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817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 2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A35830F-BB64-48B3-ABC9-E4210F51EDC5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" y="1371598"/>
            <a:ext cx="3657600" cy="4495785"/>
          </a:xfrm>
        </p:spPr>
        <p:txBody>
          <a:bodyPr/>
          <a:lstStyle>
            <a:lvl1pPr>
              <a:lnSpc>
                <a:spcPct val="110000"/>
              </a:lnSpc>
              <a:defRPr sz="1200" b="0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600"/>
              </a:spcBef>
              <a:buNone/>
              <a:defRPr sz="1100" i="1">
                <a:solidFill>
                  <a:schemeClr val="tx1"/>
                </a:solidFill>
              </a:defRPr>
            </a:lvl2pPr>
            <a:lvl3pPr marL="228594" indent="-228594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4"/>
          </p:nvPr>
        </p:nvSpPr>
        <p:spPr>
          <a:xfrm>
            <a:off x="4470400" y="1371598"/>
            <a:ext cx="5423408" cy="4495791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0058400" y="1394459"/>
            <a:ext cx="1727200" cy="863313"/>
          </a:xfrm>
        </p:spPr>
        <p:txBody>
          <a:bodyPr>
            <a:spAutoFit/>
          </a:bodyPr>
          <a:lstStyle>
            <a:lvl1pPr>
              <a:defRPr sz="2800" b="0">
                <a:solidFill>
                  <a:srgbClr val="00A3E0"/>
                </a:solidFill>
              </a:defRPr>
            </a:lvl1pPr>
            <a:lvl2pPr marL="0" indent="0">
              <a:spcBef>
                <a:spcPts val="300"/>
              </a:spcBef>
              <a:buNone/>
              <a:defRPr sz="1100" cap="all" baseline="0">
                <a:solidFill>
                  <a:srgbClr val="00A3E0"/>
                </a:solidFill>
              </a:defRPr>
            </a:lvl2pPr>
            <a:lvl3pPr marL="0" indent="0">
              <a:spcBef>
                <a:spcPts val="300"/>
              </a:spcBef>
              <a:buNone/>
              <a:defRPr sz="1000">
                <a:solidFill>
                  <a:srgbClr val="00A3E0"/>
                </a:solidFill>
              </a:defRPr>
            </a:lvl3pPr>
          </a:lstStyle>
          <a:p>
            <a:pPr lvl="0"/>
            <a:r>
              <a:rPr lang="en-US"/>
              <a:t>%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0058400" y="2537459"/>
            <a:ext cx="1727200" cy="863313"/>
          </a:xfrm>
        </p:spPr>
        <p:txBody>
          <a:bodyPr>
            <a:spAutoFit/>
          </a:bodyPr>
          <a:lstStyle>
            <a:lvl1pPr>
              <a:defRPr sz="2800" b="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buNone/>
              <a:defRPr sz="1100" cap="all" baseline="0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buNone/>
              <a:defRPr sz="1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%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74400" y="6506292"/>
            <a:ext cx="5080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82875" indent="-182875" algn="l">
              <a:buFont typeface="Georgia" panose="02040502050405020303" pitchFamily="18" charset="0"/>
              <a:buChar char="│"/>
              <a:defRPr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E651269-B805-734B-BB22-DCA0DA16FF8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09600" y="304800"/>
            <a:ext cx="94488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96A8EA-36EB-1541-87DB-53857482FAF4}"/>
              </a:ext>
            </a:extLst>
          </p:cNvPr>
          <p:cNvCxnSpPr/>
          <p:nvPr userDrawn="1"/>
        </p:nvCxnSpPr>
        <p:spPr bwMode="gray">
          <a:xfrm>
            <a:off x="609600" y="1143000"/>
            <a:ext cx="10972800" cy="0"/>
          </a:xfrm>
          <a:prstGeom prst="line">
            <a:avLst/>
          </a:prstGeom>
          <a:ln w="254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6085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609600" y="944880"/>
            <a:ext cx="4341360" cy="2743200"/>
          </a:xfrm>
        </p:spPr>
        <p:txBody>
          <a:bodyPr bIns="0"/>
          <a:lstStyle>
            <a:lvl1pPr algn="l">
              <a:lnSpc>
                <a:spcPts val="3200"/>
              </a:lnSpc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D32CE4A-BCF7-4E9D-B4EE-76A020B8CD26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" y="3886200"/>
            <a:ext cx="4341360" cy="1219200"/>
          </a:xfrm>
        </p:spPr>
        <p:txBody>
          <a:bodyPr/>
          <a:lstStyle>
            <a:lvl1pPr>
              <a:defRPr sz="1400" b="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600"/>
              </a:spcBef>
              <a:buNone/>
              <a:defRPr sz="12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5030924" y="5334000"/>
            <a:ext cx="6551477" cy="762000"/>
          </a:xfrm>
          <a:solidFill>
            <a:schemeClr val="bg1"/>
          </a:solidFill>
          <a:effectLst>
            <a:innerShdw dist="38100" dir="16200000">
              <a:schemeClr val="accent1"/>
            </a:innerShdw>
          </a:effectLst>
        </p:spPr>
        <p:txBody>
          <a:bodyPr tIns="91440"/>
          <a:lstStyle>
            <a:lvl1pPr>
              <a:defRPr sz="1051" b="1" cap="all" baseline="0">
                <a:solidFill>
                  <a:srgbClr val="00A3E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300"/>
              </a:spcBef>
              <a:buNone/>
              <a:defRPr sz="1051" i="1">
                <a:solidFill>
                  <a:srgbClr val="00A3E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74400" y="6506292"/>
            <a:ext cx="5080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82875" indent="-182875" algn="l">
              <a:buFont typeface="Georgia" panose="02040502050405020303" pitchFamily="18" charset="0"/>
              <a:buChar char="│"/>
              <a:defRPr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8A72B587-0515-AB85-BE37-0FABD5C4A8DA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5030788" y="944563"/>
            <a:ext cx="6551612" cy="431323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620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CD16C1A-1966-47B3-BDB5-A0F02AFA33A0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08DA41D-5987-6142-8FD1-E35541691DD5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09600" y="304800"/>
            <a:ext cx="9448800" cy="80772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945C4F-0802-3740-8A46-E12BC25B1CCF}"/>
              </a:ext>
            </a:extLst>
          </p:cNvPr>
          <p:cNvCxnSpPr/>
          <p:nvPr userDrawn="1"/>
        </p:nvCxnSpPr>
        <p:spPr bwMode="gray">
          <a:xfrm>
            <a:off x="609600" y="1143000"/>
            <a:ext cx="10972800" cy="0"/>
          </a:xfrm>
          <a:prstGeom prst="line">
            <a:avLst/>
          </a:prstGeom>
          <a:ln w="254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2141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9B57BA6-C905-44B1-80F1-A6759E0DA8D1}" type="datetime1">
              <a:rPr lang="en-US" smtClean="0"/>
              <a:t>7/19/2023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5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image" Target="../media/image7.pn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56F06-0B15-174C-A8F0-DA91D2A1498A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B630F-61EA-D34C-B999-22E0579410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01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51" r:id="rId12"/>
    <p:sldLayoutId id="2147483652" r:id="rId13"/>
    <p:sldLayoutId id="2147483653" r:id="rId14"/>
    <p:sldLayoutId id="2147483660" r:id="rId15"/>
    <p:sldLayoutId id="2147483656" r:id="rId16"/>
    <p:sldLayoutId id="2147483654" r:id="rId17"/>
    <p:sldLayoutId id="2147483657" r:id="rId18"/>
    <p:sldLayoutId id="2147483658" r:id="rId19"/>
    <p:sldLayoutId id="2147483659" r:id="rId20"/>
    <p:sldLayoutId id="214748366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strike="noStrike" spc="8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 cap="all" spc="8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567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4000" kern="1200" cap="all" spc="67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 spc="40" baseline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 spc="40" baseline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 spc="40" baseline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 spc="40" baseline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 spc="4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797" y="278413"/>
            <a:ext cx="933206" cy="49017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609600" y="944880"/>
            <a:ext cx="10972800" cy="807720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09600" y="1597984"/>
            <a:ext cx="10972800" cy="39319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10058400" y="6506294"/>
            <a:ext cx="9144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045A574-5D13-4179-ACF8-0CF55659E9A8}" type="datetime1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609600" y="6506294"/>
            <a:ext cx="67056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Enter Presentation Title or Footer under "Insert" Tab, Footer menu and apply to 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74400" y="6506292"/>
            <a:ext cx="5080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82875" indent="-182875" algn="l">
              <a:buFont typeface="Georgia" panose="02040502050405020303" pitchFamily="18" charset="0"/>
              <a:buChar char="│"/>
              <a:defRPr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4D42437D-323E-4BFC-B1C7-B6E3CF82C6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1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p:hf hdr="0"/>
  <p:txStyles>
    <p:titleStyle>
      <a:lvl1pPr algn="l" defTabSz="914377" rtl="0" eaLnBrk="1" latinLnBrk="0" hangingPunct="1">
        <a:spcBef>
          <a:spcPct val="0"/>
        </a:spcBef>
        <a:buNone/>
        <a:defRPr sz="2200" b="1" kern="1200" cap="none" baseline="0">
          <a:solidFill>
            <a:schemeClr val="tx2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spcBef>
          <a:spcPts val="1200"/>
        </a:spcBef>
        <a:buClr>
          <a:schemeClr val="accent2"/>
        </a:buClr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594" indent="-228594" algn="l" defTabSz="914377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48626" indent="-228594" algn="l" defTabSz="914377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Georgia" panose="02040502050405020303" pitchFamily="18" charset="0"/>
        <a:buChar char="–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8658" indent="-228594" algn="l" defTabSz="914377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88690" indent="-228594" algn="l" defTabSz="914377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Georgia" panose="02040502050405020303" pitchFamily="18" charset="0"/>
        <a:buChar char="–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www.ncbi.nlm.nih.gov/pmc/articles/PMC5820628/#:~:text=Of%20the%20253%20million%20people,are%20women%20(139%20million).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seva.ca/sites/default/files/seva_canada_gender_and_blindness_booklet_2018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4" Type="http://schemas.openxmlformats.org/officeDocument/2006/relationships/hyperlink" Target="https://pubmed.ncbi.nlm.nih.gov/15550216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s://pubmed.ncbi.nlm.nih.gov/3428398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activities/value-gender-and-equity-in-the-global-health-workforce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5070" y="60854"/>
            <a:ext cx="11100902" cy="481304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An Eye on Women’s Eye Health and Gender Equity </a:t>
            </a:r>
          </a:p>
        </p:txBody>
      </p:sp>
      <p:sp>
        <p:nvSpPr>
          <p:cNvPr id="2" name="Subtitle 1"/>
          <p:cNvSpPr>
            <a:spLocks noGrp="1"/>
          </p:cNvSpPr>
          <p:nvPr>
            <p:ph type="body" idx="1"/>
          </p:nvPr>
        </p:nvSpPr>
        <p:spPr>
          <a:xfrm>
            <a:off x="893567" y="4861621"/>
            <a:ext cx="10513484" cy="1734883"/>
          </a:xfrm>
        </p:spPr>
        <p:txBody>
          <a:bodyPr>
            <a:noAutofit/>
          </a:bodyPr>
          <a:lstStyle/>
          <a:p>
            <a:pPr algn="ctr"/>
            <a:endParaRPr lang="en-US" sz="1867" dirty="0"/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67" dirty="0"/>
              <a:t>Grace Sun, MD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67" dirty="0"/>
              <a:t>Associate Professor in Ophthalmology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67" dirty="0"/>
              <a:t>New York Presbyterian Hospital/Weill Cornell Medical College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867" dirty="0"/>
              <a:t>President, Women in Ophthalmology</a:t>
            </a:r>
          </a:p>
        </p:txBody>
      </p:sp>
      <p:pic>
        <p:nvPicPr>
          <p:cNvPr id="4" name="Picture 3" descr="WCMC_web-White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78271"/>
            <a:ext cx="3229239" cy="700045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CAE67A9-03EE-9642-B60B-F803E0C23E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21873"/>
          <a:stretch/>
        </p:blipFill>
        <p:spPr>
          <a:xfrm>
            <a:off x="2337633" y="1495369"/>
            <a:ext cx="7772400" cy="372533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34927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196403"/>
            <a:ext cx="11936837" cy="98893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Financial Disclosures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2FF9-7B55-4E82-014B-43A18770E7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No financial disclosures or commercial relationships </a:t>
            </a:r>
          </a:p>
          <a:p>
            <a:pPr marL="0" indent="0">
              <a:buNone/>
            </a:pPr>
            <a:endParaRPr lang="en-US" sz="8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lvl="1"/>
            <a:endParaRPr lang="en-US" sz="24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16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196403"/>
            <a:ext cx="11936837" cy="98893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Learning 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2FF9-7B55-4E82-014B-43A18770E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9782313" cy="4114800"/>
          </a:xfrm>
        </p:spPr>
        <p:txBody>
          <a:bodyPr/>
          <a:lstStyle/>
          <a:p>
            <a:r>
              <a:rPr lang="en-US" dirty="0"/>
              <a:t>Describe how sex and gender can impact eye health outcomes</a:t>
            </a:r>
          </a:p>
          <a:p>
            <a:r>
              <a:rPr lang="en-US" dirty="0"/>
              <a:t>Identify health disparities as it relates to women </a:t>
            </a:r>
          </a:p>
          <a:p>
            <a:r>
              <a:rPr lang="en-US" dirty="0"/>
              <a:t>Describe the ophthalmology workforce: women in ophthalmology  </a:t>
            </a:r>
          </a:p>
          <a:p>
            <a:r>
              <a:rPr lang="en-US" dirty="0"/>
              <a:t>Propose a path forward to achieve health equity </a:t>
            </a:r>
          </a:p>
        </p:txBody>
      </p:sp>
      <p:pic>
        <p:nvPicPr>
          <p:cNvPr id="8" name="Picture 7" descr="A green sign with black letters&#10;&#10;Description automatically generated">
            <a:extLst>
              <a:ext uri="{FF2B5EF4-FFF2-40B4-BE49-F238E27FC236}">
                <a16:creationId xmlns:a16="http://schemas.microsoft.com/office/drawing/2014/main" id="{8C568FD0-1D42-91CA-D710-A2C3B38EA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716" y="3891937"/>
            <a:ext cx="7772400" cy="143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13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196403"/>
            <a:ext cx="11936837" cy="98893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SEX and gender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2FF9-7B55-4E82-014B-43A18770E7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ScalaLancetPro"/>
              </a:rPr>
              <a:t>Sex is a biological variable that can influence the function of processes in males and female</a:t>
            </a:r>
          </a:p>
          <a:p>
            <a:pPr lvl="1"/>
            <a:r>
              <a:rPr lang="en-US" sz="2400" dirty="0">
                <a:latin typeface="ScalaLancetPro"/>
              </a:rPr>
              <a:t>Can be seen in pathophysiology of disease</a:t>
            </a:r>
          </a:p>
          <a:p>
            <a:pPr lvl="1"/>
            <a:r>
              <a:rPr lang="en-US" sz="2400" dirty="0">
                <a:latin typeface="ScalaLancetPro"/>
              </a:rPr>
              <a:t>Seen in prevalence in outcomes of disease</a:t>
            </a:r>
          </a:p>
          <a:p>
            <a:pPr lvl="1"/>
            <a:r>
              <a:rPr lang="en-US" sz="2400" dirty="0">
                <a:latin typeface="ScalaLancetPro"/>
              </a:rPr>
              <a:t>Can be seen in outcomes testing drug effects </a:t>
            </a:r>
          </a:p>
          <a:p>
            <a:pPr lvl="1"/>
            <a:endParaRPr lang="en-US" sz="2400" dirty="0">
              <a:latin typeface="ScalaLancetPro"/>
            </a:endParaRPr>
          </a:p>
          <a:p>
            <a:r>
              <a:rPr lang="en-US" sz="2400" dirty="0">
                <a:latin typeface="ScalaLancetPro"/>
              </a:rPr>
              <a:t>Gender- person’s self representation in response to social and environmental experiences</a:t>
            </a:r>
          </a:p>
          <a:p>
            <a:endParaRPr lang="en-US" sz="2400" dirty="0">
              <a:latin typeface="ScalaLancetPro"/>
            </a:endParaRPr>
          </a:p>
          <a:p>
            <a:r>
              <a:rPr lang="en-US" sz="2400" dirty="0">
                <a:latin typeface="ScalaLancetPro"/>
              </a:rPr>
              <a:t>Both sex and gender are important when considering women’s eye health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80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484269"/>
            <a:ext cx="11936837" cy="98893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Society for Women’s Health research 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Women’s Eye Health Working Group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2FF9-7B55-4E82-014B-43A18770E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8947" y="1640864"/>
            <a:ext cx="11936837" cy="5217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group of clinicians, patient advocates and researcher tasked to: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Assess the state of the science regarding sex and gender differences in women’s eye health across the lifespan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Examine a spectrum of vision disorders that disproportionately or exclusively impact women to identify key influences and determinants (e.g., biological, behavioral, and societal) for these disparities; and 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Develop recommendations to advance the research agenda, diagnostic and treatment strategies and to address gaps in awareness, education, and stakeholder engagement </a:t>
            </a:r>
          </a:p>
        </p:txBody>
      </p:sp>
    </p:spTree>
    <p:extLst>
      <p:ext uri="{BB962C8B-B14F-4D97-AF65-F5344CB8AC3E}">
        <p14:creationId xmlns:p14="http://schemas.microsoft.com/office/powerpoint/2010/main" val="466706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554212"/>
            <a:ext cx="11936837" cy="988931"/>
          </a:xfrm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pic>
        <p:nvPicPr>
          <p:cNvPr id="9" name="Content Placeholder 8" descr="A close-up of a person's figure&#10;&#10;Description automatically generated">
            <a:extLst>
              <a:ext uri="{FF2B5EF4-FFF2-40B4-BE49-F238E27FC236}">
                <a16:creationId xmlns:a16="http://schemas.microsoft.com/office/drawing/2014/main" id="{68FDE445-F2C4-D17B-FDC2-645F35AADE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391404" y="914401"/>
            <a:ext cx="11597395" cy="4198737"/>
          </a:xfrm>
        </p:spPr>
      </p:pic>
    </p:spTree>
    <p:extLst>
      <p:ext uri="{BB962C8B-B14F-4D97-AF65-F5344CB8AC3E}">
        <p14:creationId xmlns:p14="http://schemas.microsoft.com/office/powerpoint/2010/main" val="2028925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BB771-F224-3A45-AE15-F4957C20B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0" y="4267200"/>
            <a:ext cx="5262520" cy="914400"/>
          </a:xfrm>
        </p:spPr>
        <p:txBody>
          <a:bodyPr/>
          <a:lstStyle/>
          <a:p>
            <a:r>
              <a:rPr lang="en-US" sz="3200" dirty="0"/>
              <a:t>Women and girls make up 55% of the world’s vision impaired </a:t>
            </a:r>
            <a:br>
              <a:rPr lang="en-US" sz="2400" dirty="0"/>
            </a:br>
            <a:endParaRPr lang="en-US" sz="32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18E2121-C1FA-F340-0CF9-D3624F4F18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5338" y="5845175"/>
            <a:ext cx="4365625" cy="365125"/>
          </a:xfrm>
        </p:spPr>
        <p:txBody>
          <a:bodyPr/>
          <a:lstStyle/>
          <a:p>
            <a:r>
              <a:rPr lang="en-US" dirty="0">
                <a:hlinkClick r:id="rId4"/>
              </a:rPr>
              <a:t>World blindness and visual impairment: despite many successes, the problem is growing - PMC (nih.gov)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61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BB771-F224-3A45-AE15-F4957C20B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3200" y="4267200"/>
            <a:ext cx="5262520" cy="914400"/>
          </a:xfrm>
        </p:spPr>
        <p:txBody>
          <a:bodyPr/>
          <a:lstStyle/>
          <a:p>
            <a:r>
              <a:rPr lang="en-US" sz="3200" dirty="0"/>
              <a:t>2 out of 3 children who are blind are girls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7CD70F3-D157-896F-6878-A55FE984132F}"/>
              </a:ext>
            </a:extLst>
          </p:cNvPr>
          <p:cNvSpPr txBox="1">
            <a:spLocks/>
          </p:cNvSpPr>
          <p:nvPr/>
        </p:nvSpPr>
        <p:spPr bwMode="gray">
          <a:xfrm>
            <a:off x="7467600" y="5791200"/>
            <a:ext cx="4471789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r" defTabSz="914377" rtl="0" eaLnBrk="1" latinLnBrk="0" hangingPunct="1"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indent="0" algn="ctr" defTabSz="914377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377" indent="0" algn="ctr" defTabSz="914377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Georgia" panose="02040502050405020303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566" indent="0" algn="ctr" defTabSz="914377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754" indent="0" algn="ctr" defTabSz="914377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Georgia" panose="02040502050405020303" pitchFamily="18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5943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70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seva_canada_gender_and_blindness_booklet_2018.pdf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5374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688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835" y="-54317"/>
            <a:ext cx="11936837" cy="98893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women have higher rates of eye disease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2FF9-7B55-4E82-014B-43A18770E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1548" y="1039762"/>
            <a:ext cx="7101232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-  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Global burden of disease is increased in women in age and sex adjusted studies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DALYS – higher burden of disability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Thyroid Eye Disease 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igher prevalence in women, affecting 16 women vs 3 men per 100,000 people annually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Patient responses to treatment can vary due to sex-based genetic and biochemical influences, as well as age, disease severity, and symptom severity 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Dry eye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and Ocular surface Pain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gender disparity in DED corresponds with age—for individuals over 50 years, women are twice as likely to have diagnosed DED compared to men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Women are often diagnosed at younger ages than men and experience more severe symptoms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9585" lvl="1" indent="0"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close-up of a red blood vessels&#10;&#10;Description automatically generated">
            <a:extLst>
              <a:ext uri="{FF2B5EF4-FFF2-40B4-BE49-F238E27FC236}">
                <a16:creationId xmlns:a16="http://schemas.microsoft.com/office/drawing/2014/main" id="{9019F85B-6CB2-F0D9-A8F7-27BD1C4CE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617" y="1185334"/>
            <a:ext cx="3188465" cy="2742372"/>
          </a:xfrm>
          <a:prstGeom prst="rect">
            <a:avLst/>
          </a:prstGeom>
        </p:spPr>
      </p:pic>
      <p:pic>
        <p:nvPicPr>
          <p:cNvPr id="9" name="Picture 8" descr="Close up of a person's eyes&#10;&#10;Description automatically generated">
            <a:extLst>
              <a:ext uri="{FF2B5EF4-FFF2-40B4-BE49-F238E27FC236}">
                <a16:creationId xmlns:a16="http://schemas.microsoft.com/office/drawing/2014/main" id="{47808848-E03D-C704-A227-A208701C4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2780" y="4210430"/>
            <a:ext cx="4799220" cy="16041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FEB5C4-2C50-8C9C-9B9E-AC9F99D0B9FD}"/>
              </a:ext>
            </a:extLst>
          </p:cNvPr>
          <p:cNvSpPr txBox="1"/>
          <p:nvPr/>
        </p:nvSpPr>
        <p:spPr>
          <a:xfrm>
            <a:off x="8975571" y="5725153"/>
            <a:ext cx="3231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https://eyewiki.aao.org/File:Manifestations_of_TED.jpg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029972-0EF4-3C45-2284-A7F1FCCD8E4D}"/>
              </a:ext>
            </a:extLst>
          </p:cNvPr>
          <p:cNvSpPr txBox="1"/>
          <p:nvPr/>
        </p:nvSpPr>
        <p:spPr>
          <a:xfrm>
            <a:off x="9081800" y="3898273"/>
            <a:ext cx="3145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https://eyewiki.aao.org/File:Classic_CNVM_panel.jpg</a:t>
            </a:r>
          </a:p>
        </p:txBody>
      </p:sp>
    </p:spTree>
    <p:extLst>
      <p:ext uri="{BB962C8B-B14F-4D97-AF65-F5344CB8AC3E}">
        <p14:creationId xmlns:p14="http://schemas.microsoft.com/office/powerpoint/2010/main" val="2892967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196403"/>
            <a:ext cx="12186557" cy="98893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Why are women at greater risk for vision loss?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pic>
        <p:nvPicPr>
          <p:cNvPr id="8" name="Content Placeholder 7" descr="A close-up of a sign&#10;&#10;Description automatically generated">
            <a:extLst>
              <a:ext uri="{FF2B5EF4-FFF2-40B4-BE49-F238E27FC236}">
                <a16:creationId xmlns:a16="http://schemas.microsoft.com/office/drawing/2014/main" id="{766B0DEB-87FD-A3C2-30D6-B95EA7BB990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12800" y="1242926"/>
            <a:ext cx="10566400" cy="240417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85B066-042D-6076-1DA0-B91011395262}"/>
              </a:ext>
            </a:extLst>
          </p:cNvPr>
          <p:cNvSpPr txBox="1"/>
          <p:nvPr/>
        </p:nvSpPr>
        <p:spPr>
          <a:xfrm>
            <a:off x="797626" y="3724811"/>
            <a:ext cx="1027841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Pregnancy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Diabetic retinopathy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Women with pre-existing diabetes mellitus can develop and are more likely to experience worsened DR during pregnancy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regnant woman who has gestational diabetes is at risk for developing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Pre-eclampsia and Eclampsia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Intimate partner abuse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1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40B072-70E0-B04F-A6E1-E4A99CEC93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Household and childcare responsibilities</a:t>
            </a: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24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Limited resources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4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Safety concerns and costs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400" dirty="0">
              <a:solidFill>
                <a:srgbClr val="000000"/>
              </a:solidFill>
              <a:latin typeface="+mj-lt"/>
              <a:ea typeface="Times New Roman" panose="02020603050405020304" pitchFamily="18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Too few female eye health care providers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400" dirty="0">
              <a:solidFill>
                <a:srgbClr val="000000"/>
              </a:solidFill>
              <a:latin typeface="+mj-lt"/>
              <a:ea typeface="Times New Roman" panose="02020603050405020304" pitchFamily="18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Low literacy and access</a:t>
            </a:r>
            <a:endParaRPr lang="en-US" sz="24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55934C-610C-BA4F-8419-55519D3C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for gender inequities</a:t>
            </a:r>
          </a:p>
        </p:txBody>
      </p:sp>
    </p:spTree>
    <p:extLst>
      <p:ext uri="{BB962C8B-B14F-4D97-AF65-F5344CB8AC3E}">
        <p14:creationId xmlns:p14="http://schemas.microsoft.com/office/powerpoint/2010/main" val="1738344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2D83EE-5BE2-C0BC-4CB8-79AE74474431}"/>
              </a:ext>
            </a:extLst>
          </p:cNvPr>
          <p:cNvSpPr txBox="1"/>
          <p:nvPr/>
        </p:nvSpPr>
        <p:spPr bwMode="gray">
          <a:xfrm>
            <a:off x="78560" y="4343399"/>
            <a:ext cx="5865040" cy="2286001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758B">
                  <a:lumMod val="65000"/>
                  <a:lumOff val="35000"/>
                </a:srgbClr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09ED709-24AD-C2FB-23F0-53FCD40A3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4495800"/>
            <a:ext cx="5262520" cy="533854"/>
          </a:xfrm>
        </p:spPr>
        <p:txBody>
          <a:bodyPr/>
          <a:lstStyle/>
          <a:p>
            <a:r>
              <a:rPr lang="en-US" sz="3200" b="1" i="0" dirty="0">
                <a:effectLst/>
              </a:rPr>
              <a:t>70% of people affected by blinding trachoma are women. </a:t>
            </a:r>
            <a:br>
              <a:rPr lang="en-US" sz="3200" b="1" i="0" dirty="0">
                <a:effectLst/>
              </a:rPr>
            </a:br>
            <a:endParaRPr lang="en-US" sz="32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54D278B-6EC2-FC44-3C85-80782DCB4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955" y="6019800"/>
            <a:ext cx="4364809" cy="365760"/>
          </a:xfrm>
        </p:spPr>
        <p:txBody>
          <a:bodyPr/>
          <a:lstStyle/>
          <a:p>
            <a:r>
              <a:rPr lang="en-US" dirty="0">
                <a:hlinkClick r:id="rId4"/>
              </a:rPr>
              <a:t>Contribution of sex-linked biology and gender roles to disparities with trachoma - PubMed (nih.gov)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324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B5F0FF1-53C8-8695-2113-F395A124A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 sz="4000" u="none" strike="noStrike" dirty="0">
                <a:solidFill>
                  <a:srgbClr val="FFFF00"/>
                </a:solidFill>
                <a:effectLst/>
              </a:rPr>
              <a:t>Cataract surgical coverage remains lower in women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4" descr="_DSC1065.NEF.jpg">
            <a:extLst>
              <a:ext uri="{FF2B5EF4-FFF2-40B4-BE49-F238E27FC236}">
                <a16:creationId xmlns:a16="http://schemas.microsoft.com/office/drawing/2014/main" id="{D76023A6-91E0-F55D-EDBC-9135784C1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3" b="21623"/>
          <a:stretch/>
        </p:blipFill>
        <p:spPr>
          <a:xfrm>
            <a:off x="812800" y="1600201"/>
            <a:ext cx="10566400" cy="4525963"/>
          </a:xfr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A52E83-50C2-0504-D431-793F9AB70E47}"/>
              </a:ext>
            </a:extLst>
          </p:cNvPr>
          <p:cNvSpPr txBox="1"/>
          <p:nvPr/>
        </p:nvSpPr>
        <p:spPr>
          <a:xfrm>
            <a:off x="982133" y="6265333"/>
            <a:ext cx="7198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https://www.thelancet.com/journals/langlo/article/PIIS2214-109X(22)00419-3/fulltext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274241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343887"/>
            <a:ext cx="11936837" cy="988931"/>
          </a:xfrm>
        </p:spPr>
        <p:txBody>
          <a:bodyPr/>
          <a:lstStyle/>
          <a:p>
            <a:r>
              <a:rPr lang="en-US" sz="3600" dirty="0">
                <a:solidFill>
                  <a:srgbClr val="FFFF00"/>
                </a:solidFill>
              </a:rPr>
              <a:t>There may be SEX differences in treatments and outcomes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6FC9F1-0ECC-A619-4D56-AA9B95C520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531132-4425-A9B9-9AB1-DC5E53AC0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558909"/>
            <a:ext cx="7772400" cy="431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98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D5EEE22C-14A9-8A41-97C9-C56078FD2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222"/>
          <a:stretch/>
        </p:blipFill>
        <p:spPr>
          <a:xfrm>
            <a:off x="475168" y="173014"/>
            <a:ext cx="6421206" cy="4538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80D145-501B-FE42-B273-45D3BBA1E435}"/>
              </a:ext>
            </a:extLst>
          </p:cNvPr>
          <p:cNvSpPr txBox="1"/>
          <p:nvPr/>
        </p:nvSpPr>
        <p:spPr>
          <a:xfrm>
            <a:off x="498111" y="4956931"/>
            <a:ext cx="3374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Truven Health  MarketScan</a:t>
            </a:r>
          </a:p>
          <a:p>
            <a:r>
              <a:rPr lang="en-US" dirty="0"/>
              <a:t>Commercial Claims and Encounter</a:t>
            </a:r>
          </a:p>
          <a:p>
            <a:r>
              <a:rPr lang="en-US" dirty="0"/>
              <a:t>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150 million US beneficiaries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&gt;350 insurance carriers</a:t>
            </a:r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AD92A328-355F-9BA8-025D-45AC9A63E9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62" b="41723"/>
          <a:stretch/>
        </p:blipFill>
        <p:spPr>
          <a:xfrm>
            <a:off x="3923607" y="4897414"/>
            <a:ext cx="8093755" cy="1778000"/>
          </a:xfrm>
          <a:prstGeom prst="rect">
            <a:avLst/>
          </a:prstGeom>
        </p:spPr>
      </p:pic>
      <p:pic>
        <p:nvPicPr>
          <p:cNvPr id="4" name="Picture 3" descr="A close-up of a red circle&#10;&#10;Description automatically generated">
            <a:extLst>
              <a:ext uri="{FF2B5EF4-FFF2-40B4-BE49-F238E27FC236}">
                <a16:creationId xmlns:a16="http://schemas.microsoft.com/office/drawing/2014/main" id="{E42A2138-7F2A-2E5B-06C7-9239137272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95" r="3754" b="3886"/>
          <a:stretch/>
        </p:blipFill>
        <p:spPr>
          <a:xfrm>
            <a:off x="6896374" y="182586"/>
            <a:ext cx="5233745" cy="38166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4EC20A-7C37-6EB4-AE23-D6706105B1F8}"/>
              </a:ext>
            </a:extLst>
          </p:cNvPr>
          <p:cNvSpPr txBox="1"/>
          <p:nvPr/>
        </p:nvSpPr>
        <p:spPr>
          <a:xfrm>
            <a:off x="8447002" y="4037235"/>
            <a:ext cx="24400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https://eyewiki.aao.org/File:AA0_3379.png</a:t>
            </a:r>
          </a:p>
        </p:txBody>
      </p:sp>
    </p:spTree>
    <p:extLst>
      <p:ext uri="{BB962C8B-B14F-4D97-AF65-F5344CB8AC3E}">
        <p14:creationId xmlns:p14="http://schemas.microsoft.com/office/powerpoint/2010/main" val="1685767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43" y="343887"/>
            <a:ext cx="11936837" cy="988931"/>
          </a:xfrm>
        </p:spPr>
        <p:txBody>
          <a:bodyPr/>
          <a:lstStyle/>
          <a:p>
            <a:r>
              <a:rPr lang="en-US" sz="3600" dirty="0">
                <a:solidFill>
                  <a:srgbClr val="FFFF00"/>
                </a:solidFill>
                <a:latin typeface="ScalaLancetPro"/>
              </a:rPr>
              <a:t>Addressing gender inequality will help advance eye health.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2FF9-7B55-4E82-014B-43A18770E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4968" y="1651821"/>
            <a:ext cx="11490631" cy="4139379"/>
          </a:xfrm>
        </p:spPr>
        <p:txBody>
          <a:bodyPr>
            <a:noAutofit/>
          </a:bodyPr>
          <a:lstStyle/>
          <a:p>
            <a:r>
              <a:rPr lang="en-US" sz="2400" b="0" dirty="0">
                <a:effectLst/>
                <a:latin typeface="MyriadPro"/>
              </a:rPr>
              <a:t>Adopting a research framework to guide future work that incorporates sex and gender lenses to investigate health disparities and inequities in women’s eye health care and disease </a:t>
            </a:r>
            <a:endParaRPr lang="en-US" sz="2400" dirty="0"/>
          </a:p>
          <a:p>
            <a:r>
              <a:rPr lang="en-US" sz="2400" b="0" dirty="0">
                <a:effectLst/>
                <a:latin typeface="MyriadPro"/>
              </a:rPr>
              <a:t>Using population health approaches to develop integrative systems to reduce disparities and improve overall eye health care for women at the individual, community, and systems levels </a:t>
            </a:r>
            <a:endParaRPr lang="en-US" sz="2400" dirty="0"/>
          </a:p>
          <a:p>
            <a:r>
              <a:rPr lang="en-US" sz="2400" b="0" dirty="0">
                <a:effectLst/>
                <a:latin typeface="MyriadPro"/>
              </a:rPr>
              <a:t>Increasing patient and provider education and awareness by standardizing medical curricula and expanding partnerships between eye care providers (e.g., ophthalmologists, optometrists), researchers, and non-vision providers to incorporate women’s eye health into mainstream health 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70BA9-D084-E96B-B8AD-9299D5A67D44}"/>
              </a:ext>
            </a:extLst>
          </p:cNvPr>
          <p:cNvSpPr txBox="1"/>
          <p:nvPr/>
        </p:nvSpPr>
        <p:spPr>
          <a:xfrm>
            <a:off x="203201" y="6265331"/>
            <a:ext cx="8611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u="none" strike="noStrike" dirty="0">
                <a:effectLst/>
                <a:latin typeface="-apple-system"/>
              </a:rPr>
              <a:t>Aninye, I.O., Digre, K., Hartnett, M.E. </a:t>
            </a:r>
            <a:r>
              <a:rPr lang="en-US" sz="1000" b="0" i="1" u="none" strike="noStrike" dirty="0">
                <a:effectLst/>
                <a:latin typeface="-apple-system"/>
              </a:rPr>
              <a:t>et al.</a:t>
            </a:r>
            <a:r>
              <a:rPr lang="en-US" sz="1000" b="0" i="0" u="none" strike="noStrike" dirty="0">
                <a:effectLst/>
                <a:latin typeface="-apple-system"/>
              </a:rPr>
              <a:t> The roles of sex and gender in women’s eye health disparities in the United States. </a:t>
            </a:r>
            <a:r>
              <a:rPr lang="en-US" sz="1000" b="0" i="1" u="none" strike="noStrike" dirty="0">
                <a:effectLst/>
                <a:latin typeface="-apple-system"/>
              </a:rPr>
              <a:t>Biol Sex Differ</a:t>
            </a:r>
            <a:r>
              <a:rPr lang="en-US" sz="1000" b="0" i="0" u="none" strike="noStrike" dirty="0">
                <a:effectLst/>
                <a:latin typeface="-apple-system"/>
              </a:rPr>
              <a:t> </a:t>
            </a:r>
            <a:r>
              <a:rPr lang="en-US" sz="1000" b="1" i="0" u="none" strike="noStrike" dirty="0">
                <a:effectLst/>
                <a:latin typeface="-apple-system"/>
              </a:rPr>
              <a:t>12</a:t>
            </a:r>
            <a:r>
              <a:rPr lang="en-US" sz="1000" b="0" i="0" u="none" strike="noStrike" dirty="0">
                <a:effectLst/>
                <a:latin typeface="-apple-system"/>
              </a:rPr>
              <a:t>, 57 (2021). https://doi.org/10.1186/s13293-021-00401-3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47746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C890D4F-EB2E-B9B9-1B3A-C8D017E733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/>
          <a:p>
            <a:r>
              <a:rPr lang="en-US" dirty="0"/>
              <a:t>Leadership</a:t>
            </a:r>
          </a:p>
          <a:p>
            <a:r>
              <a:rPr lang="en-US" dirty="0"/>
              <a:t>Academics</a:t>
            </a:r>
          </a:p>
          <a:p>
            <a:r>
              <a:rPr lang="en-US" dirty="0"/>
              <a:t>Research</a:t>
            </a:r>
          </a:p>
          <a:p>
            <a:r>
              <a:rPr lang="en-US" dirty="0"/>
              <a:t>Income</a:t>
            </a:r>
          </a:p>
          <a:p>
            <a:r>
              <a:rPr lang="en-US" dirty="0"/>
              <a:t>Surgical Training</a:t>
            </a:r>
          </a:p>
          <a:p>
            <a:r>
              <a:rPr lang="en-US" dirty="0"/>
              <a:t>Mentorship</a:t>
            </a:r>
          </a:p>
          <a:p>
            <a:endParaRPr lang="en-US" dirty="0"/>
          </a:p>
        </p:txBody>
      </p:sp>
      <p:pic>
        <p:nvPicPr>
          <p:cNvPr id="6" name="Content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5545475-6CA6-BE05-B0B3-078509D534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99535" y="2357436"/>
            <a:ext cx="6016597" cy="2737549"/>
          </a:xfrm>
          <a:noFill/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3EBF73CB-297E-2D48-8608-70353830B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535" y="274639"/>
            <a:ext cx="11079665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Representation of Women in the Ophthalmology Continues to Increase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F1226F-1884-D650-5C7F-B8E0FF0B02B4}"/>
              </a:ext>
            </a:extLst>
          </p:cNvPr>
          <p:cNvSpPr txBox="1"/>
          <p:nvPr/>
        </p:nvSpPr>
        <p:spPr>
          <a:xfrm>
            <a:off x="304809" y="6062129"/>
            <a:ext cx="11565458" cy="3078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121917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1000" b="0" i="0" u="none" strike="noStrike" kern="1200" spc="40" baseline="0" dirty="0">
                <a:effectLst/>
                <a:latin typeface="+mn-lt"/>
                <a:ea typeface="+mn-ea"/>
                <a:cs typeface="+mn-cs"/>
              </a:rPr>
              <a:t>Gill HK, Niederer RL, Shriver EM, Gordon LK, Coleman AL, Danesh-Meyer HV. An Eye on Gender Equality: A Review of the Evolving Role and Representation of Women in Ophthalmology. Am J Ophthalmol. 2022 Apr;236:232-240. doi: 10.1016/j.ajo.2021.07.006. Epub 2021 Jul 17. PMID: 34283980.</a:t>
            </a:r>
            <a:endParaRPr lang="en-US" sz="1000" b="0" i="0" kern="1200" spc="4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439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63FFFF-2BCD-0E80-86E5-12D95D1B3E75}"/>
              </a:ext>
            </a:extLst>
          </p:cNvPr>
          <p:cNvSpPr txBox="1"/>
          <p:nvPr/>
        </p:nvSpPr>
        <p:spPr bwMode="gray">
          <a:xfrm>
            <a:off x="0" y="4426973"/>
            <a:ext cx="6324600" cy="2438401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758B">
                  <a:lumMod val="65000"/>
                  <a:lumOff val="35000"/>
                </a:srgbClr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F34CBF-6298-9B47-BA2C-8287D9064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4495800"/>
            <a:ext cx="5507809" cy="1676400"/>
          </a:xfrm>
        </p:spPr>
        <p:txBody>
          <a:bodyPr/>
          <a:lstStyle/>
          <a:p>
            <a:pPr marL="457200"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Within the medical field, women represent 25-30% of ophthalmologists and 25-45% of trainees globally, yet they are underrepresented in key leadership positions.</a:t>
            </a:r>
            <a:br>
              <a:rPr lang="en-US" b="1" dirty="0">
                <a:solidFill>
                  <a:schemeClr val="tx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818309-A0EF-7613-F640-C4B00D7914E4}"/>
              </a:ext>
            </a:extLst>
          </p:cNvPr>
          <p:cNvSpPr txBox="1"/>
          <p:nvPr/>
        </p:nvSpPr>
        <p:spPr bwMode="gray">
          <a:xfrm>
            <a:off x="381000" y="6221362"/>
            <a:ext cx="60947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F758B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An Eye on Gender Equality: A Review of the Evolving Role and Representation of Women in Ophthalmology - PubMed (nih.gov)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4F75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312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C5F9B3-1D14-057D-E5F7-D99C4159D7E0}"/>
              </a:ext>
            </a:extLst>
          </p:cNvPr>
          <p:cNvSpPr txBox="1"/>
          <p:nvPr/>
        </p:nvSpPr>
        <p:spPr bwMode="gray">
          <a:xfrm>
            <a:off x="0" y="4114800"/>
            <a:ext cx="5943600" cy="2438401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758B">
                  <a:lumMod val="65000"/>
                  <a:lumOff val="35000"/>
                </a:srgbClr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F10F6-5AC8-4F0C-9B1A-CFBEEDBE0E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>
                <a:effectLst/>
                <a:ea typeface="Calibri" panose="020F0502020204030204" pitchFamily="34" charset="0"/>
              </a:rPr>
              <a:t>Women make up most of the global health and social care force (70%) while 75% of leadership roles in health are still held by men.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CB6F23-3FA3-1D6F-F90A-3138C58D3C62}"/>
              </a:ext>
            </a:extLst>
          </p:cNvPr>
          <p:cNvSpPr txBox="1"/>
          <p:nvPr/>
        </p:nvSpPr>
        <p:spPr bwMode="gray">
          <a:xfrm>
            <a:off x="166535" y="6172200"/>
            <a:ext cx="610583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F758B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Value gender and equity in the global health workforce (who.int)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4F75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977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5DA3B6-B4FE-90E9-78E5-48F1C8A15C35}"/>
              </a:ext>
            </a:extLst>
          </p:cNvPr>
          <p:cNvSpPr txBox="1"/>
          <p:nvPr/>
        </p:nvSpPr>
        <p:spPr>
          <a:xfrm>
            <a:off x="6558636" y="812250"/>
            <a:ext cx="549789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Academic </a:t>
            </a:r>
            <a:r>
              <a:rPr lang="en-US" sz="1800" kern="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Chairs:  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recently as 2018, of the 111 ophthalmology programs in the United States, fully </a:t>
            </a:r>
            <a:r>
              <a:rPr lang="en-US" sz="18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them were chaired by men.  This means that only slightly more than 10% of programs today – barely double digits in absolute numbers – are led by women</a:t>
            </a:r>
            <a:r>
              <a:rPr lang="en-US" kern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kern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Fewer than a third </a:t>
            </a:r>
            <a:r>
              <a:rPr lang="en-US" sz="2000" dirty="0">
                <a:solidFill>
                  <a:srgbClr val="FFFF00"/>
                </a:solidFill>
              </a:rPr>
              <a:t>of residency program directors </a:t>
            </a:r>
            <a:r>
              <a:rPr lang="en-US" sz="2000" dirty="0"/>
              <a:t>are female 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2020 publication by Camacci et al  found that of the 15 ophthalmic societies analyzed, only 2 had </a:t>
            </a:r>
            <a:r>
              <a:rPr lang="en-US" sz="2000" dirty="0">
                <a:solidFill>
                  <a:srgbClr val="FFFF00"/>
                </a:solidFill>
              </a:rPr>
              <a:t>women presidents </a:t>
            </a:r>
            <a:r>
              <a:rPr lang="en-US" sz="2000" dirty="0"/>
              <a:t>(13.3%), and of the 20 highest-ranked ophthalmic journals, only 1 had a </a:t>
            </a:r>
            <a:r>
              <a:rPr lang="en-US" sz="2000" dirty="0">
                <a:solidFill>
                  <a:srgbClr val="FFFF00"/>
                </a:solidFill>
              </a:rPr>
              <a:t>woman editor-in-chief</a:t>
            </a:r>
            <a:r>
              <a:rPr lang="en-US" sz="2000" dirty="0"/>
              <a:t> (4.2%)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 are still underrepresented as </a:t>
            </a:r>
            <a:r>
              <a:rPr lang="en-US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 recipient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in many ophthalmology subspecialties. 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3FC97A-85F6-1684-A242-6AFA295D3350}"/>
              </a:ext>
            </a:extLst>
          </p:cNvPr>
          <p:cNvSpPr txBox="1"/>
          <p:nvPr/>
        </p:nvSpPr>
        <p:spPr>
          <a:xfrm>
            <a:off x="6637871" y="84666"/>
            <a:ext cx="2844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LEADERSHIP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92BB88-5A21-A044-BAAA-0E691E0E8A03}"/>
              </a:ext>
            </a:extLst>
          </p:cNvPr>
          <p:cNvSpPr txBox="1"/>
          <p:nvPr/>
        </p:nvSpPr>
        <p:spPr>
          <a:xfrm>
            <a:off x="220133" y="6417733"/>
            <a:ext cx="8144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Dotan G, Qureshi HM, Gaton DD. Chairs of United States Academic Ophthalmology Departments: A Descriptive Analysis and Trends. Am J Ophthalmol. 2018 Dec;196:26-33. doi: 10.1016/j.ajo.2018.08.016. Epub 2018 Aug 16. PMID: 30121244.</a:t>
            </a:r>
          </a:p>
        </p:txBody>
      </p:sp>
      <p:pic>
        <p:nvPicPr>
          <p:cNvPr id="28" name="Content Placeholder 27" descr="A person with short blonde hair wearing a blue shirt&#10;&#10;Description automatically generated">
            <a:extLst>
              <a:ext uri="{FF2B5EF4-FFF2-40B4-BE49-F238E27FC236}">
                <a16:creationId xmlns:a16="http://schemas.microsoft.com/office/drawing/2014/main" id="{A5D983C3-3AF7-2E2A-222D-13CD4644084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4060134" y="308781"/>
            <a:ext cx="2631265" cy="2793189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Picture 29" descr="A person wearing a red sweater and a necklace&#10;&#10;Description automatically generated">
            <a:extLst>
              <a:ext uri="{FF2B5EF4-FFF2-40B4-BE49-F238E27FC236}">
                <a16:creationId xmlns:a16="http://schemas.microsoft.com/office/drawing/2014/main" id="{E03399A1-E3D3-DF0F-0D43-1054ACABE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287" y="1595772"/>
            <a:ext cx="2903191" cy="3416925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2" name="Picture 31" descr="A person with short blonde hair&#10;&#10;Description automatically generated">
            <a:extLst>
              <a:ext uri="{FF2B5EF4-FFF2-40B4-BE49-F238E27FC236}">
                <a16:creationId xmlns:a16="http://schemas.microsoft.com/office/drawing/2014/main" id="{6BE684E2-4FC7-7BAE-9CEF-8AE96945B9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089" y="291484"/>
            <a:ext cx="2694517" cy="2793189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Picture 33" descr="A person in a red jacket&#10;&#10;Description automatically generated">
            <a:extLst>
              <a:ext uri="{FF2B5EF4-FFF2-40B4-BE49-F238E27FC236}">
                <a16:creationId xmlns:a16="http://schemas.microsoft.com/office/drawing/2014/main" id="{9F942898-8997-39E2-CAC4-1E69A62800C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834"/>
          <a:stretch/>
        </p:blipFill>
        <p:spPr>
          <a:xfrm>
            <a:off x="70131" y="3737137"/>
            <a:ext cx="2850477" cy="2638375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6" name="Picture 35" descr="A person wearing glasses and a white jacket&#10;&#10;Description automatically generated">
            <a:extLst>
              <a:ext uri="{FF2B5EF4-FFF2-40B4-BE49-F238E27FC236}">
                <a16:creationId xmlns:a16="http://schemas.microsoft.com/office/drawing/2014/main" id="{7B90A46B-2AEA-6104-DB51-4404197FFA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3099"/>
          <a:stretch/>
        </p:blipFill>
        <p:spPr>
          <a:xfrm>
            <a:off x="4017327" y="3647814"/>
            <a:ext cx="2631266" cy="2729766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8" name="Picture 37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0F3DD6F6-1735-7391-A81F-DBCE3C70FD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4482" y="1479717"/>
            <a:ext cx="2631266" cy="3309151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2972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at a podium&#10;&#10;Description automatically generated">
            <a:extLst>
              <a:ext uri="{FF2B5EF4-FFF2-40B4-BE49-F238E27FC236}">
                <a16:creationId xmlns:a16="http://schemas.microsoft.com/office/drawing/2014/main" id="{FEFE5862-471E-9C16-4D5B-D24CA9D947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50" r="4" b="4"/>
          <a:stretch/>
        </p:blipFill>
        <p:spPr>
          <a:xfrm>
            <a:off x="7467600" y="1676400"/>
            <a:ext cx="4114800" cy="4114800"/>
          </a:xfrm>
          <a:prstGeom prst="ellipse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9A9CA6-EEE1-D8A1-90E6-B7D78B67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96" y="274639"/>
            <a:ext cx="10643704" cy="1143000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ACADEMICS and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35BCD-E64A-71D8-C172-B1C699CA68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8539" y="1676399"/>
            <a:ext cx="7374835" cy="47641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In 2020, w</a:t>
            </a:r>
            <a:r>
              <a:rPr lang="en-US" sz="2000" dirty="0">
                <a:effectLst/>
              </a:rPr>
              <a:t>omen account for 24% of professors, 38% of associate professors, 49% of assistant professors, and 53% of instructors of ophthalmology at US medical schools, emphasizing an under-representation of women in senior ranks. 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I</a:t>
            </a:r>
            <a:r>
              <a:rPr lang="en-US" sz="2000" dirty="0">
                <a:effectLst/>
              </a:rPr>
              <a:t>n a 2014 study, women principal investigators were less likely to receive grants in their early careers from the National Institutes of Health (NIH) and received smaller awards than men.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W</a:t>
            </a:r>
            <a:r>
              <a:rPr lang="en-US" sz="2000" dirty="0">
                <a:effectLst/>
              </a:rPr>
              <a:t>omen ophthalmologists established fewer industry partnerships and attracted less industry funding (Reddy et al)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ffectLst/>
              </a:rPr>
              <a:t>Multiple studies have documented a gender disparity in the first and last authorship 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>
                <a:effectLst/>
              </a:rPr>
              <a:t>Kalavar et al noted a significant gender association between first and last authors, with authors more likely to collaborate with people of the same gender. 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363872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35BCD-E64A-71D8-C172-B1C699CA68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599" y="1671639"/>
            <a:ext cx="6671733" cy="496622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effectLst/>
              </a:rPr>
              <a:t>Ophthalmology to have one of the largest gender pay gaps of all specialties, with men reportedly earning 36% more than their women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ffectLst/>
              </a:rPr>
              <a:t>2020 US data demonstrated that this gap persists, reporting that women ophthalmologists earn 12.5% less than men in the first year of clinical practice, with salary differences persisting after controlling for demo- graphic, educational, and practice type.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ffectLst/>
              </a:rPr>
              <a:t>Explanations for gender pay gaps are varied and multifactorial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ffectLst/>
              </a:rPr>
              <a:t>One notable difference is that women are less well-represented in surgical subspecialties (such as vitreoretinal surgery), perform less procedural work, and have fewer operative hours than men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4" descr="A person and person standing on a piece of gold coin&#10;&#10;Description automatically generated">
            <a:extLst>
              <a:ext uri="{FF2B5EF4-FFF2-40B4-BE49-F238E27FC236}">
                <a16:creationId xmlns:a16="http://schemas.microsoft.com/office/drawing/2014/main" id="{70FD29BD-934B-287F-8E60-5681A87AF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266" y="1857502"/>
            <a:ext cx="4978400" cy="405739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9A9CA6-EEE1-D8A1-90E6-B7D78B67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3" y="274639"/>
            <a:ext cx="11108267" cy="1143000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315425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9CA6-EEE1-D8A1-90E6-B7D78B67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SURGICAL Training and Harassment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35BCD-E64A-71D8-C172-B1C699CA68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8539" y="1600200"/>
            <a:ext cx="7195194" cy="4812772"/>
          </a:xfrm>
        </p:spPr>
        <p:txBody>
          <a:bodyPr>
            <a:noAutofit/>
          </a:bodyPr>
          <a:lstStyle/>
          <a:p>
            <a:r>
              <a:rPr lang="en-U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Women trainees report having fewer surgical opportunities, with resultant disparities in surgical numbers of surgical procedures completed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Study in 2019 in United States found that women residents performed up to 22 (12.5% ) fewer cataract operations and 80 (15.7%) fewer total procedures compared with men over the period of 2005-2017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omen ophthalmologists who re- port higher rates of discrimination, harassment, sexual harassment, and bullying than men </a:t>
            </a:r>
          </a:p>
          <a:p>
            <a:r>
              <a:rPr lang="en-U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recent survey of ophthalmologists who took part in a sexual harassment workshop reported that 100% of women and 58% of men had personally experienced patient-initiated sexual harassment during their career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MG_6641.JPG">
            <a:extLst>
              <a:ext uri="{FF2B5EF4-FFF2-40B4-BE49-F238E27FC236}">
                <a16:creationId xmlns:a16="http://schemas.microsoft.com/office/drawing/2014/main" id="{77882D0E-3920-B5BC-5C6A-FC158EC947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5" t="1975" r="31541" b="25185"/>
          <a:stretch/>
        </p:blipFill>
        <p:spPr>
          <a:xfrm>
            <a:off x="7433733" y="1417639"/>
            <a:ext cx="3825240" cy="499533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02929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5DA3B6-B4FE-90E9-78E5-48F1C8A15C35}"/>
              </a:ext>
            </a:extLst>
          </p:cNvPr>
          <p:cNvSpPr txBox="1"/>
          <p:nvPr/>
        </p:nvSpPr>
        <p:spPr>
          <a:xfrm>
            <a:off x="5029200" y="1929852"/>
            <a:ext cx="67312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RESEARCH : </a:t>
            </a:r>
            <a:r>
              <a:rPr lang="en-US" sz="2000" dirty="0"/>
              <a:t>Strategies should be evidence-based so that initiatives effectively address the problems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Solutions must include </a:t>
            </a:r>
            <a:r>
              <a:rPr lang="en-US" sz="2000" dirty="0">
                <a:solidFill>
                  <a:srgbClr val="FFFF00"/>
                </a:solidFill>
              </a:rPr>
              <a:t>structural and institutional change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Critical Role of </a:t>
            </a:r>
            <a:r>
              <a:rPr lang="en-US" sz="2000" dirty="0">
                <a:solidFill>
                  <a:srgbClr val="FFFF00"/>
                </a:solidFill>
              </a:rPr>
              <a:t>Mentorship and Sponsorship 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Set ”SMART” goals- </a:t>
            </a:r>
            <a:r>
              <a:rPr lang="en-US" sz="2000" dirty="0"/>
              <a:t>specific, measurable, achievable, relevant and time bound</a:t>
            </a:r>
          </a:p>
          <a:p>
            <a:endParaRPr lang="en-US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3FC97A-85F6-1684-A242-6AFA295D3350}"/>
              </a:ext>
            </a:extLst>
          </p:cNvPr>
          <p:cNvSpPr txBox="1"/>
          <p:nvPr/>
        </p:nvSpPr>
        <p:spPr>
          <a:xfrm>
            <a:off x="321740" y="237067"/>
            <a:ext cx="10464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Achieving gender equality is a complex path, and therefore solutions will need to be multifaceted. </a:t>
            </a:r>
          </a:p>
        </p:txBody>
      </p:sp>
      <p:pic>
        <p:nvPicPr>
          <p:cNvPr id="14" name="Content Placeholder 13" descr="A person standing at a podium&#10;&#10;Description automatically generated">
            <a:extLst>
              <a:ext uri="{FF2B5EF4-FFF2-40B4-BE49-F238E27FC236}">
                <a16:creationId xmlns:a16="http://schemas.microsoft.com/office/drawing/2014/main" id="{C0E9FE09-6386-B2B2-4FA6-9FD287BDD59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1374121" y="1709719"/>
            <a:ext cx="2877670" cy="4114800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04841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1014" y="22340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n-US" sz="2400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WCMC_web-White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2" y="6097295"/>
            <a:ext cx="3229239" cy="700045"/>
          </a:xfrm>
          <a:prstGeom prst="rect">
            <a:avLst/>
          </a:prstGeom>
        </p:spPr>
      </p:pic>
      <p:pic>
        <p:nvPicPr>
          <p:cNvPr id="9" name="Content Placeholder 8" descr="A person and a child looking at a computer&#10;&#10;Description automatically generated">
            <a:extLst>
              <a:ext uri="{FF2B5EF4-FFF2-40B4-BE49-F238E27FC236}">
                <a16:creationId xmlns:a16="http://schemas.microsoft.com/office/drawing/2014/main" id="{B7BFC5FB-4635-3607-61F7-592C2EC071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2426"/>
          <a:stretch/>
        </p:blipFill>
        <p:spPr>
          <a:xfrm>
            <a:off x="67732" y="1608712"/>
            <a:ext cx="6563085" cy="364057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5DA3B6-B4FE-90E9-78E5-48F1C8A15C35}"/>
              </a:ext>
            </a:extLst>
          </p:cNvPr>
          <p:cNvSpPr txBox="1"/>
          <p:nvPr/>
        </p:nvSpPr>
        <p:spPr>
          <a:xfrm>
            <a:off x="6694102" y="304253"/>
            <a:ext cx="526956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Acknowledge and explore </a:t>
            </a:r>
            <a:r>
              <a:rPr lang="en-US" sz="2000" dirty="0"/>
              <a:t>gender inequities in ophthalmology and where you serve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Individually, </a:t>
            </a:r>
            <a:r>
              <a:rPr lang="en-US" sz="2000" dirty="0">
                <a:solidFill>
                  <a:srgbClr val="FFFF00"/>
                </a:solidFill>
              </a:rPr>
              <a:t>consider </a:t>
            </a:r>
            <a:r>
              <a:rPr lang="en-US" sz="2000" dirty="0"/>
              <a:t>unconscious biases and identify ways to mitigate them to improve the health and outcomes of your patients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Seek out </a:t>
            </a:r>
            <a:r>
              <a:rPr lang="en-US" sz="2000" dirty="0"/>
              <a:t>mentorship/mentee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Reflect upon </a:t>
            </a:r>
            <a:r>
              <a:rPr lang="en-US" sz="2000" dirty="0"/>
              <a:t>“who” is in the room when decisions are being made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Explicitly </a:t>
            </a:r>
            <a:r>
              <a:rPr lang="en-US" sz="2000" dirty="0">
                <a:solidFill>
                  <a:srgbClr val="FFFF00"/>
                </a:solidFill>
              </a:rPr>
              <a:t>center</a:t>
            </a:r>
            <a:r>
              <a:rPr lang="en-US" sz="2000" dirty="0"/>
              <a:t> women and marginalized communities in your work by honoring their needs and voices – partner whenever possible!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Create sustainable </a:t>
            </a:r>
            <a:r>
              <a:rPr lang="en-US" sz="2000" dirty="0"/>
              <a:t>pipelines for girls and women to access education, care and leadership opportunities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3FC97A-85F6-1684-A242-6AFA295D3350}"/>
              </a:ext>
            </a:extLst>
          </p:cNvPr>
          <p:cNvSpPr txBox="1"/>
          <p:nvPr/>
        </p:nvSpPr>
        <p:spPr>
          <a:xfrm>
            <a:off x="287874" y="626533"/>
            <a:ext cx="45106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YOU DO?</a:t>
            </a:r>
          </a:p>
        </p:txBody>
      </p:sp>
    </p:spTree>
    <p:extLst>
      <p:ext uri="{BB962C8B-B14F-4D97-AF65-F5344CB8AC3E}">
        <p14:creationId xmlns:p14="http://schemas.microsoft.com/office/powerpoint/2010/main" val="1785143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F7AFB9A-7364-478C-B48B-8523CDD9A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36678033-86B6-40E6-BE90-78D8ED4E3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096002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D2542E1A-076E-4A34-BB67-2BF96175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5370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B4037E-638E-FE46-980D-D7993EE92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859536"/>
            <a:ext cx="4832802" cy="1243584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00"/>
                </a:solidFill>
              </a:rPr>
              <a:t>THANK YOU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4E7F-4B6D-E64D-BBC6-68927625A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2512611"/>
            <a:ext cx="4832803" cy="366435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/>
              <a:t>Acknowledgments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Fasika Woreta, MD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Erin Shriver, MD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M.E. Hartnett, MD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Women in Ophthalmology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</p:txBody>
      </p:sp>
      <p:pic>
        <p:nvPicPr>
          <p:cNvPr id="6" name="Content Placeholder 5" descr="A group of people wearing blue hats&#10;&#10;Description automatically generated">
            <a:extLst>
              <a:ext uri="{FF2B5EF4-FFF2-40B4-BE49-F238E27FC236}">
                <a16:creationId xmlns:a16="http://schemas.microsoft.com/office/drawing/2014/main" id="{695AC14B-4856-6D41-93D5-AD2EDBC0C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46646"/>
            <a:ext cx="5996861" cy="3223312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A green sign with black letters&#10;&#10;Description automatically generated">
            <a:extLst>
              <a:ext uri="{FF2B5EF4-FFF2-40B4-BE49-F238E27FC236}">
                <a16:creationId xmlns:a16="http://schemas.microsoft.com/office/drawing/2014/main" id="{3C2A79D1-5FB7-2C50-AAC5-0946A5699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068" y="4675964"/>
            <a:ext cx="7452020" cy="137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99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bis_PowerPoint_Template">
  <a:themeElements>
    <a:clrScheme name="Orbis Color Palette">
      <a:dk1>
        <a:srgbClr val="4F758B"/>
      </a:dk1>
      <a:lt1>
        <a:srgbClr val="FFFFFF"/>
      </a:lt1>
      <a:dk2>
        <a:srgbClr val="253746"/>
      </a:dk2>
      <a:lt2>
        <a:srgbClr val="FFFFFF"/>
      </a:lt2>
      <a:accent1>
        <a:srgbClr val="00A3E0"/>
      </a:accent1>
      <a:accent2>
        <a:srgbClr val="007096"/>
      </a:accent2>
      <a:accent3>
        <a:srgbClr val="C8102E"/>
      </a:accent3>
      <a:accent4>
        <a:srgbClr val="EADA24"/>
      </a:accent4>
      <a:accent5>
        <a:srgbClr val="AD1AAC"/>
      </a:accent5>
      <a:accent6>
        <a:srgbClr val="C9B1D0"/>
      </a:accent6>
      <a:hlink>
        <a:srgbClr val="FFFFFE"/>
      </a:hlink>
      <a:folHlink>
        <a:srgbClr val="00A3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dirty="0" err="1" smtClean="0">
            <a:latin typeface="Georgia" panose="02040502050405020303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>
              <a:lumMod val="65000"/>
              <a:lumOff val="3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0" tIns="0" rIns="0" bIns="0" rtlCol="0" anchor="ctr" anchorCtr="0">
        <a:spAutoFit/>
      </a:bodyPr>
      <a:lstStyle>
        <a:defPPr>
          <a:defRPr dirty="0" err="1" smtClean="0">
            <a:solidFill>
              <a:schemeClr val="tx1">
                <a:lumMod val="65000"/>
                <a:lumOff val="35000"/>
              </a:schemeClr>
            </a:solidFill>
            <a:latin typeface="Georgia" panose="020405020504050203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76E1007-505D-4F4A-A496-3222A02F5A75}" vid="{D80BF0EA-E613-4546-A8D0-CE41D215043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11D87FC052884786D3B2D6E39BE7CA" ma:contentTypeVersion="13" ma:contentTypeDescription="Create a new document." ma:contentTypeScope="" ma:versionID="13e83f12e8b8f20afd1db69d59be9f33">
  <xsd:schema xmlns:xsd="http://www.w3.org/2001/XMLSchema" xmlns:xs="http://www.w3.org/2001/XMLSchema" xmlns:p="http://schemas.microsoft.com/office/2006/metadata/properties" xmlns:ns3="d499b4b0-f0c5-48ee-b9a3-63e235bb58e6" xmlns:ns4="9af22a0b-e27b-4a3e-a6f7-92600da5dc72" targetNamespace="http://schemas.microsoft.com/office/2006/metadata/properties" ma:root="true" ma:fieldsID="8e311a459639d5b4ecd795197d98dd3c" ns3:_="" ns4:_="">
    <xsd:import namespace="d499b4b0-f0c5-48ee-b9a3-63e235bb58e6"/>
    <xsd:import namespace="9af22a0b-e27b-4a3e-a6f7-92600da5dc7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99b4b0-f0c5-48ee-b9a3-63e235bb58e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22a0b-e27b-4a3e-a6f7-92600da5dc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187046-BBB5-4D97-86E9-8B02BAEA91C9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d499b4b0-f0c5-48ee-b9a3-63e235bb58e6"/>
    <ds:schemaRef ds:uri="http://purl.org/dc/terms/"/>
    <ds:schemaRef ds:uri="http://schemas.openxmlformats.org/package/2006/metadata/core-properties"/>
    <ds:schemaRef ds:uri="9af22a0b-e27b-4a3e-a6f7-92600da5dc7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1D5572-C74E-4C79-99E2-CF819E1EBC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451FD3-6FCF-49CF-B89E-709BEAE90C8F}">
  <ds:schemaRefs>
    <ds:schemaRef ds:uri="9af22a0b-e27b-4a3e-a6f7-92600da5dc72"/>
    <ds:schemaRef ds:uri="d499b4b0-f0c5-48ee-b9a3-63e235bb58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35132</TotalTime>
  <Words>2004</Words>
  <Application>Microsoft Office PowerPoint</Application>
  <PresentationFormat>Widescreen</PresentationFormat>
  <Paragraphs>175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48" baseType="lpstr">
      <vt:lpstr>MS Mincho</vt:lpstr>
      <vt:lpstr>ＭＳ Ｐゴシック</vt:lpstr>
      <vt:lpstr>AlrightSans</vt:lpstr>
      <vt:lpstr>-apple-system</vt:lpstr>
      <vt:lpstr>Arial</vt:lpstr>
      <vt:lpstr>Arial Narrow</vt:lpstr>
      <vt:lpstr>Avenir Light</vt:lpstr>
      <vt:lpstr>Calibri</vt:lpstr>
      <vt:lpstr>Calibri Light</vt:lpstr>
      <vt:lpstr>Cambria</vt:lpstr>
      <vt:lpstr>Georgia</vt:lpstr>
      <vt:lpstr>Gill Sans</vt:lpstr>
      <vt:lpstr>Gill Sans Light</vt:lpstr>
      <vt:lpstr>Montserrat Light</vt:lpstr>
      <vt:lpstr>MyriadPro</vt:lpstr>
      <vt:lpstr>noto-sans</vt:lpstr>
      <vt:lpstr>ScalaLancetPro</vt:lpstr>
      <vt:lpstr>Symbol</vt:lpstr>
      <vt:lpstr>Times New Roman</vt:lpstr>
      <vt:lpstr>Office Theme</vt:lpstr>
      <vt:lpstr>Horizon</vt:lpstr>
      <vt:lpstr>Orbis_PowerPoint_Template</vt:lpstr>
      <vt:lpstr>An Eye on Women’s Eye Health and Gender Equity </vt:lpstr>
      <vt:lpstr>Financial Disclosures</vt:lpstr>
      <vt:lpstr>Learning objectives</vt:lpstr>
      <vt:lpstr>SEX and gender</vt:lpstr>
      <vt:lpstr>Society for Women’s Health research : Women’s Eye Health Working Group </vt:lpstr>
      <vt:lpstr>PowerPoint Presentation</vt:lpstr>
      <vt:lpstr>Women and girls make up 55% of the world’s vision impaired  </vt:lpstr>
      <vt:lpstr>2 out of 3 children who are blind are girls  </vt:lpstr>
      <vt:lpstr>women have higher rates of eye disease</vt:lpstr>
      <vt:lpstr>Why are women at greater risk for vision loss?</vt:lpstr>
      <vt:lpstr>Causes for gender inequities</vt:lpstr>
      <vt:lpstr>70% of people affected by blinding trachoma are women.  </vt:lpstr>
      <vt:lpstr>Cataract surgical coverage remains lower in women</vt:lpstr>
      <vt:lpstr>There may be SEX differences in treatments and outcomes  </vt:lpstr>
      <vt:lpstr>PowerPoint Presentation</vt:lpstr>
      <vt:lpstr>Addressing gender inequality will help advance eye health. </vt:lpstr>
      <vt:lpstr>The Representation of Women in the Ophthalmology Continues to Increase </vt:lpstr>
      <vt:lpstr>Within the medical field, women represent 25-30% of ophthalmologists and 25-45% of trainees globally, yet they are underrepresented in key leadership positions.  </vt:lpstr>
      <vt:lpstr>Women make up most of the global health and social care force (70%) while 75% of leadership roles in health are still held by men.</vt:lpstr>
      <vt:lpstr>PowerPoint Presentation</vt:lpstr>
      <vt:lpstr>ACADEMICS and RESEARCH</vt:lpstr>
      <vt:lpstr>INCOME</vt:lpstr>
      <vt:lpstr>SURGICAL Training and Harassment</vt:lpstr>
      <vt:lpstr>PowerPoint Presentation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COVID-19 Has Impacted Our Academic Missions</dc:title>
  <dc:creator>Fasika Woreta</dc:creator>
  <cp:lastModifiedBy>Regan Patterson</cp:lastModifiedBy>
  <cp:revision>172</cp:revision>
  <dcterms:created xsi:type="dcterms:W3CDTF">2020-06-11T04:01:37Z</dcterms:created>
  <dcterms:modified xsi:type="dcterms:W3CDTF">2023-07-19T13:38:40Z</dcterms:modified>
</cp:coreProperties>
</file>